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4"/>
  </p:notesMasterIdLst>
  <p:handoutMasterIdLst>
    <p:handoutMasterId r:id="rId35"/>
  </p:handoutMasterIdLst>
  <p:sldIdLst>
    <p:sldId id="256" r:id="rId2"/>
    <p:sldId id="299" r:id="rId3"/>
    <p:sldId id="320" r:id="rId4"/>
    <p:sldId id="321" r:id="rId5"/>
    <p:sldId id="338" r:id="rId6"/>
    <p:sldId id="322" r:id="rId7"/>
    <p:sldId id="317" r:id="rId8"/>
    <p:sldId id="323" r:id="rId9"/>
    <p:sldId id="318" r:id="rId10"/>
    <p:sldId id="324" r:id="rId11"/>
    <p:sldId id="326" r:id="rId12"/>
    <p:sldId id="327" r:id="rId13"/>
    <p:sldId id="331" r:id="rId14"/>
    <p:sldId id="332" r:id="rId15"/>
    <p:sldId id="333" r:id="rId16"/>
    <p:sldId id="300" r:id="rId17"/>
    <p:sldId id="334" r:id="rId18"/>
    <p:sldId id="316" r:id="rId19"/>
    <p:sldId id="325" r:id="rId20"/>
    <p:sldId id="309" r:id="rId21"/>
    <p:sldId id="302" r:id="rId22"/>
    <p:sldId id="310" r:id="rId23"/>
    <p:sldId id="315" r:id="rId24"/>
    <p:sldId id="335" r:id="rId25"/>
    <p:sldId id="304" r:id="rId26"/>
    <p:sldId id="336" r:id="rId27"/>
    <p:sldId id="337" r:id="rId28"/>
    <p:sldId id="305" r:id="rId29"/>
    <p:sldId id="311" r:id="rId30"/>
    <p:sldId id="339" r:id="rId31"/>
    <p:sldId id="340" r:id="rId32"/>
    <p:sldId id="307" r:id="rId33"/>
  </p:sldIdLst>
  <p:sldSz cx="10152063" cy="7596188"/>
  <p:notesSz cx="7596188" cy="10152063"/>
  <p:defaultTextStyle>
    <a:defPPr>
      <a:defRPr lang="en-GB"/>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1392">
          <p15:clr>
            <a:srgbClr val="A4A3A4"/>
          </p15:clr>
        </p15:guide>
        <p15:guide id="2" pos="321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樊 高一格" initials="樊" lastIdx="24" clrIdx="0">
    <p:extLst>
      <p:ext uri="{19B8F6BF-5375-455C-9EA6-DF929625EA0E}">
        <p15:presenceInfo xmlns:p15="http://schemas.microsoft.com/office/powerpoint/2012/main" userId="8b8a7ff362869d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3399"/>
    <a:srgbClr val="080809"/>
    <a:srgbClr val="E5E5EA"/>
    <a:srgbClr val="FF0000"/>
    <a:srgbClr val="FFFF66"/>
    <a:srgbClr val="3399FF"/>
    <a:srgbClr val="81ABFF"/>
    <a:srgbClr val="969696"/>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5" autoAdjust="0"/>
    <p:restoredTop sz="96197" autoAdjust="0"/>
  </p:normalViewPr>
  <p:slideViewPr>
    <p:cSldViewPr>
      <p:cViewPr varScale="1">
        <p:scale>
          <a:sx n="107" d="100"/>
          <a:sy n="107" d="100"/>
        </p:scale>
        <p:origin x="1624" y="168"/>
      </p:cViewPr>
      <p:guideLst>
        <p:guide orient="horz" pos="1392"/>
        <p:guide pos="321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7T14:38:45.188" idx="22">
    <p:pos x="10" y="10"/>
    <p:text>补充Ecorflex。。。制作流程</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27T14:39:07.037" idx="23">
    <p:pos x="10" y="10"/>
    <p:text>增加曲线</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27T14:39:07.037" idx="24">
    <p:pos x="10" y="10"/>
    <p:text>增加曲线</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292475" cy="50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29699" name="Rectangle 3"/>
          <p:cNvSpPr>
            <a:spLocks noGrp="1" noChangeArrowheads="1"/>
          </p:cNvSpPr>
          <p:nvPr>
            <p:ph type="dt" sz="quarter" idx="1"/>
          </p:nvPr>
        </p:nvSpPr>
        <p:spPr bwMode="auto">
          <a:xfrm>
            <a:off x="4302125" y="0"/>
            <a:ext cx="3292475" cy="50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29700" name="Rectangle 4"/>
          <p:cNvSpPr>
            <a:spLocks noGrp="1" noChangeArrowheads="1"/>
          </p:cNvSpPr>
          <p:nvPr>
            <p:ph type="ftr" sz="quarter" idx="2"/>
          </p:nvPr>
        </p:nvSpPr>
        <p:spPr bwMode="auto">
          <a:xfrm>
            <a:off x="0" y="9642475"/>
            <a:ext cx="3292475" cy="508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29701" name="Rectangle 5"/>
          <p:cNvSpPr>
            <a:spLocks noGrp="1" noChangeArrowheads="1"/>
          </p:cNvSpPr>
          <p:nvPr>
            <p:ph type="sldNum" sz="quarter" idx="3"/>
          </p:nvPr>
        </p:nvSpPr>
        <p:spPr bwMode="auto">
          <a:xfrm>
            <a:off x="4302125" y="9642475"/>
            <a:ext cx="3292475" cy="508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728AF44-D823-4724-A853-1093A72A0941}" type="slidenum">
              <a:rPr lang="en-US"/>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3292475" cy="50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37891" name="Rectangle 3"/>
          <p:cNvSpPr>
            <a:spLocks noGrp="1" noChangeArrowheads="1"/>
          </p:cNvSpPr>
          <p:nvPr>
            <p:ph type="dt" idx="1"/>
          </p:nvPr>
        </p:nvSpPr>
        <p:spPr bwMode="auto">
          <a:xfrm>
            <a:off x="4302125" y="0"/>
            <a:ext cx="3292475" cy="508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37892" name="Rectangle 4"/>
          <p:cNvSpPr>
            <a:spLocks noGrp="1" noRot="1" noChangeAspect="1" noChangeArrowheads="1" noTextEdit="1"/>
          </p:cNvSpPr>
          <p:nvPr>
            <p:ph type="sldImg" idx="2"/>
          </p:nvPr>
        </p:nvSpPr>
        <p:spPr bwMode="auto">
          <a:xfrm>
            <a:off x="1255713" y="762000"/>
            <a:ext cx="5086350" cy="3806825"/>
          </a:xfrm>
          <a:prstGeom prst="rect">
            <a:avLst/>
          </a:prstGeom>
          <a:noFill/>
          <a:ln w="9525">
            <a:solidFill>
              <a:srgbClr val="000000"/>
            </a:solidFill>
            <a:miter lim="800000"/>
            <a:headEnd/>
            <a:tailEnd/>
          </a:ln>
          <a:effectLst/>
        </p:spPr>
      </p:sp>
      <p:sp>
        <p:nvSpPr>
          <p:cNvPr id="37893" name="Rectangle 5"/>
          <p:cNvSpPr>
            <a:spLocks noGrp="1" noChangeArrowheads="1"/>
          </p:cNvSpPr>
          <p:nvPr>
            <p:ph type="body" sz="quarter" idx="3"/>
          </p:nvPr>
        </p:nvSpPr>
        <p:spPr bwMode="auto">
          <a:xfrm>
            <a:off x="760413" y="4822825"/>
            <a:ext cx="6076950" cy="4567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894" name="Rectangle 6"/>
          <p:cNvSpPr>
            <a:spLocks noGrp="1" noChangeArrowheads="1"/>
          </p:cNvSpPr>
          <p:nvPr>
            <p:ph type="ftr" sz="quarter" idx="4"/>
          </p:nvPr>
        </p:nvSpPr>
        <p:spPr bwMode="auto">
          <a:xfrm>
            <a:off x="0" y="9642475"/>
            <a:ext cx="3292475" cy="508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37895" name="Rectangle 7"/>
          <p:cNvSpPr>
            <a:spLocks noGrp="1" noChangeArrowheads="1"/>
          </p:cNvSpPr>
          <p:nvPr>
            <p:ph type="sldNum" sz="quarter" idx="5"/>
          </p:nvPr>
        </p:nvSpPr>
        <p:spPr bwMode="auto">
          <a:xfrm>
            <a:off x="4302125" y="9642475"/>
            <a:ext cx="3292475" cy="508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E54901CC-E834-4EBA-8890-E59F33DE9E15}" type="slidenum">
              <a:rPr lang="en-US"/>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pitchFamily="18" charset="0"/>
        <a:ea typeface="+mn-ea"/>
        <a:cs typeface="+mn-cs"/>
      </a:defRPr>
    </a:lvl1pPr>
    <a:lvl2pPr marL="457200" algn="l" rtl="0" fontAlgn="base">
      <a:spcBef>
        <a:spcPct val="30000"/>
      </a:spcBef>
      <a:spcAft>
        <a:spcPct val="0"/>
      </a:spcAft>
      <a:defRPr sz="1200" kern="1200">
        <a:solidFill>
          <a:schemeClr val="tx1"/>
        </a:solidFill>
        <a:latin typeface="Times" pitchFamily="18" charset="0"/>
        <a:ea typeface="+mn-ea"/>
        <a:cs typeface="+mn-cs"/>
      </a:defRPr>
    </a:lvl2pPr>
    <a:lvl3pPr marL="914400" algn="l" rtl="0" fontAlgn="base">
      <a:spcBef>
        <a:spcPct val="30000"/>
      </a:spcBef>
      <a:spcAft>
        <a:spcPct val="0"/>
      </a:spcAft>
      <a:defRPr sz="1200" kern="1200">
        <a:solidFill>
          <a:schemeClr val="tx1"/>
        </a:solidFill>
        <a:latin typeface="Times" pitchFamily="18" charset="0"/>
        <a:ea typeface="+mn-ea"/>
        <a:cs typeface="+mn-cs"/>
      </a:defRPr>
    </a:lvl3pPr>
    <a:lvl4pPr marL="1371600" algn="l" rtl="0" fontAlgn="base">
      <a:spcBef>
        <a:spcPct val="30000"/>
      </a:spcBef>
      <a:spcAft>
        <a:spcPct val="0"/>
      </a:spcAft>
      <a:defRPr sz="1200" kern="1200">
        <a:solidFill>
          <a:schemeClr val="tx1"/>
        </a:solidFill>
        <a:latin typeface="Times" pitchFamily="18" charset="0"/>
        <a:ea typeface="+mn-ea"/>
        <a:cs typeface="+mn-cs"/>
      </a:defRPr>
    </a:lvl4pPr>
    <a:lvl5pPr marL="1828800" algn="l" rtl="0" fontAlgn="base">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EE9ADB-2485-4A93-AC68-657D518DF81C}" type="slidenum">
              <a:rPr lang="en-US"/>
              <a:pPr/>
              <a:t>1</a:t>
            </a:fld>
            <a:endParaRPr lang="en-US" dirty="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54901CC-E834-4EBA-8890-E59F33DE9E15}" type="slidenum">
              <a:rPr lang="en-US" smtClean="0"/>
              <a:pPr/>
              <a:t>32</a:t>
            </a:fld>
            <a:endParaRPr lang="en-US" dirty="0"/>
          </a:p>
        </p:txBody>
      </p:sp>
    </p:spTree>
    <p:extLst>
      <p:ext uri="{BB962C8B-B14F-4D97-AF65-F5344CB8AC3E}">
        <p14:creationId xmlns:p14="http://schemas.microsoft.com/office/powerpoint/2010/main" val="343910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202" name="Rectangle 10"/>
          <p:cNvSpPr>
            <a:spLocks noChangeArrowheads="1"/>
          </p:cNvSpPr>
          <p:nvPr userDrawn="1"/>
        </p:nvSpPr>
        <p:spPr bwMode="auto">
          <a:xfrm>
            <a:off x="0" y="0"/>
            <a:ext cx="10152063" cy="5486400"/>
          </a:xfrm>
          <a:prstGeom prst="rect">
            <a:avLst/>
          </a:prstGeom>
          <a:solidFill>
            <a:srgbClr val="FF6600"/>
          </a:solidFill>
          <a:ln w="9525">
            <a:noFill/>
            <a:miter lim="800000"/>
            <a:headEnd/>
            <a:tailEnd/>
          </a:ln>
          <a:effectLst/>
        </p:spPr>
        <p:txBody>
          <a:bodyPr wrap="none" anchor="ctr"/>
          <a:lstStyle/>
          <a:p>
            <a:endParaRPr lang="en-US" dirty="0"/>
          </a:p>
        </p:txBody>
      </p:sp>
      <p:sp>
        <p:nvSpPr>
          <p:cNvPr id="8203" name="Rectangle 11"/>
          <p:cNvSpPr>
            <a:spLocks noChangeArrowheads="1"/>
          </p:cNvSpPr>
          <p:nvPr userDrawn="1"/>
        </p:nvSpPr>
        <p:spPr bwMode="auto">
          <a:xfrm>
            <a:off x="0" y="7315200"/>
            <a:ext cx="10152063" cy="280988"/>
          </a:xfrm>
          <a:prstGeom prst="rect">
            <a:avLst/>
          </a:prstGeom>
          <a:solidFill>
            <a:srgbClr val="FF6600"/>
          </a:solidFill>
          <a:ln w="9525">
            <a:noFill/>
            <a:miter lim="800000"/>
            <a:headEnd/>
            <a:tailEnd/>
          </a:ln>
          <a:effectLst/>
        </p:spPr>
        <p:txBody>
          <a:bodyPr wrap="none" anchor="ctr"/>
          <a:lstStyle/>
          <a:p>
            <a:endParaRPr lang="en-US" dirty="0"/>
          </a:p>
        </p:txBody>
      </p:sp>
      <p:sp>
        <p:nvSpPr>
          <p:cNvPr id="8194" name="Rectangle 2"/>
          <p:cNvSpPr>
            <a:spLocks noGrp="1" noChangeArrowheads="1"/>
          </p:cNvSpPr>
          <p:nvPr>
            <p:ph type="ctrTitle"/>
          </p:nvPr>
        </p:nvSpPr>
        <p:spPr>
          <a:xfrm>
            <a:off x="609600" y="1524000"/>
            <a:ext cx="8991600" cy="1752600"/>
          </a:xfrm>
        </p:spPr>
        <p:txBody>
          <a:bodyPr/>
          <a:lstStyle>
            <a:lvl1pPr algn="ctr">
              <a:defRPr sz="6000">
                <a:solidFill>
                  <a:schemeClr val="bg1"/>
                </a:solidFill>
              </a:defRPr>
            </a:lvl1pPr>
          </a:lstStyle>
          <a:p>
            <a:r>
              <a:rPr lang="en-GB"/>
              <a:t>Click to edit Master title style</a:t>
            </a:r>
          </a:p>
        </p:txBody>
      </p:sp>
      <p:pic>
        <p:nvPicPr>
          <p:cNvPr id="8205" name="Picture 13"/>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733800" y="5757863"/>
            <a:ext cx="2573338" cy="1258887"/>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dirty="0"/>
          </a:p>
        </p:txBody>
      </p:sp>
      <p:sp>
        <p:nvSpPr>
          <p:cNvPr id="5" name="Slide Number Placeholder 4"/>
          <p:cNvSpPr>
            <a:spLocks noGrp="1"/>
          </p:cNvSpPr>
          <p:nvPr>
            <p:ph type="sldNum" sz="quarter" idx="11"/>
          </p:nvPr>
        </p:nvSpPr>
        <p:spPr/>
        <p:txBody>
          <a:bodyPr/>
          <a:lstStyle>
            <a:lvl1pPr>
              <a:defRPr/>
            </a:lvl1pPr>
          </a:lstStyle>
          <a:p>
            <a:fld id="{F77693E4-C871-4A11-9A28-7FDAD6AD934A}" type="slidenum">
              <a:rPr lang="en-GB"/>
              <a:pPr/>
              <a:t>‹#›</a:t>
            </a:fld>
            <a:endParaRPr lang="en-GB" sz="16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3425" y="322263"/>
            <a:ext cx="2155825" cy="66119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188" y="322263"/>
            <a:ext cx="6319837" cy="66119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dirty="0"/>
          </a:p>
        </p:txBody>
      </p:sp>
      <p:sp>
        <p:nvSpPr>
          <p:cNvPr id="5" name="Slide Number Placeholder 4"/>
          <p:cNvSpPr>
            <a:spLocks noGrp="1"/>
          </p:cNvSpPr>
          <p:nvPr>
            <p:ph type="sldNum" sz="quarter" idx="11"/>
          </p:nvPr>
        </p:nvSpPr>
        <p:spPr/>
        <p:txBody>
          <a:bodyPr/>
          <a:lstStyle>
            <a:lvl1pPr>
              <a:defRPr/>
            </a:lvl1pPr>
          </a:lstStyle>
          <a:p>
            <a:fld id="{E97CBC53-0468-4F6C-80ED-218DC62F935B}" type="slidenum">
              <a:rPr lang="en-GB"/>
              <a:pPr/>
              <a:t>‹#›</a:t>
            </a:fld>
            <a:endParaRPr lang="en-GB" sz="1600" dirty="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dirty="0"/>
          </a:p>
        </p:txBody>
      </p:sp>
      <p:sp>
        <p:nvSpPr>
          <p:cNvPr id="5" name="Slide Number Placeholder 4"/>
          <p:cNvSpPr>
            <a:spLocks noGrp="1"/>
          </p:cNvSpPr>
          <p:nvPr>
            <p:ph type="sldNum" sz="quarter" idx="11"/>
          </p:nvPr>
        </p:nvSpPr>
        <p:spPr/>
        <p:txBody>
          <a:bodyPr/>
          <a:lstStyle>
            <a:lvl1pPr>
              <a:defRPr/>
            </a:lvl1pPr>
          </a:lstStyle>
          <a:p>
            <a:fld id="{FDAFAA84-93FD-4C2C-AE46-F7D42BEF3958}" type="slidenum">
              <a:rPr lang="en-GB"/>
              <a:pPr/>
              <a:t>‹#›</a:t>
            </a:fld>
            <a:endParaRPr lang="en-GB" sz="1600" dirty="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1688" y="4881563"/>
            <a:ext cx="8629650" cy="15081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01688" y="3219450"/>
            <a:ext cx="8629650" cy="166211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GB" dirty="0"/>
          </a:p>
        </p:txBody>
      </p:sp>
      <p:sp>
        <p:nvSpPr>
          <p:cNvPr id="5" name="Slide Number Placeholder 4"/>
          <p:cNvSpPr>
            <a:spLocks noGrp="1"/>
          </p:cNvSpPr>
          <p:nvPr>
            <p:ph type="sldNum" sz="quarter" idx="11"/>
          </p:nvPr>
        </p:nvSpPr>
        <p:spPr/>
        <p:txBody>
          <a:bodyPr/>
          <a:lstStyle>
            <a:lvl1pPr>
              <a:defRPr/>
            </a:lvl1pPr>
          </a:lstStyle>
          <a:p>
            <a:fld id="{71797668-4770-4979-B1D4-D6D2511F0B65}" type="slidenum">
              <a:rPr lang="en-GB"/>
              <a:pPr/>
              <a:t>‹#›</a:t>
            </a:fld>
            <a:endParaRPr lang="en-GB" sz="1600" dirty="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188" y="1817688"/>
            <a:ext cx="4237037" cy="5116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0625" y="1817688"/>
            <a:ext cx="4238625" cy="5116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GB" dirty="0"/>
          </a:p>
        </p:txBody>
      </p:sp>
      <p:sp>
        <p:nvSpPr>
          <p:cNvPr id="6" name="Slide Number Placeholder 5"/>
          <p:cNvSpPr>
            <a:spLocks noGrp="1"/>
          </p:cNvSpPr>
          <p:nvPr>
            <p:ph type="sldNum" sz="quarter" idx="11"/>
          </p:nvPr>
        </p:nvSpPr>
        <p:spPr/>
        <p:txBody>
          <a:bodyPr/>
          <a:lstStyle>
            <a:lvl1pPr>
              <a:defRPr/>
            </a:lvl1pPr>
          </a:lstStyle>
          <a:p>
            <a:fld id="{90D269CF-64BA-444E-9F2D-69BD9F60489F}" type="slidenum">
              <a:rPr lang="en-GB"/>
              <a:pPr/>
              <a:t>‹#›</a:t>
            </a:fld>
            <a:endParaRPr lang="en-GB" sz="1600" dirty="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36063" cy="126523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700213"/>
            <a:ext cx="4484688" cy="7080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0" y="2408238"/>
            <a:ext cx="4484688" cy="43767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57788" y="1700213"/>
            <a:ext cx="4486275" cy="7080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57788" y="2408238"/>
            <a:ext cx="4486275" cy="43767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GB" dirty="0"/>
          </a:p>
        </p:txBody>
      </p:sp>
      <p:sp>
        <p:nvSpPr>
          <p:cNvPr id="8" name="Slide Number Placeholder 7"/>
          <p:cNvSpPr>
            <a:spLocks noGrp="1"/>
          </p:cNvSpPr>
          <p:nvPr>
            <p:ph type="sldNum" sz="quarter" idx="11"/>
          </p:nvPr>
        </p:nvSpPr>
        <p:spPr/>
        <p:txBody>
          <a:bodyPr/>
          <a:lstStyle>
            <a:lvl1pPr>
              <a:defRPr/>
            </a:lvl1pPr>
          </a:lstStyle>
          <a:p>
            <a:fld id="{A5B54B7F-CFD7-42C9-95D8-A751AB99534C}" type="slidenum">
              <a:rPr lang="en-GB"/>
              <a:pPr/>
              <a:t>‹#›</a:t>
            </a:fld>
            <a:endParaRPr lang="en-GB" sz="1600"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GB" dirty="0"/>
          </a:p>
        </p:txBody>
      </p:sp>
      <p:sp>
        <p:nvSpPr>
          <p:cNvPr id="4" name="Slide Number Placeholder 3"/>
          <p:cNvSpPr>
            <a:spLocks noGrp="1"/>
          </p:cNvSpPr>
          <p:nvPr>
            <p:ph type="sldNum" sz="quarter" idx="11"/>
          </p:nvPr>
        </p:nvSpPr>
        <p:spPr/>
        <p:txBody>
          <a:bodyPr/>
          <a:lstStyle>
            <a:lvl1pPr>
              <a:defRPr/>
            </a:lvl1pPr>
          </a:lstStyle>
          <a:p>
            <a:fld id="{A1B2659F-1AD7-4F14-81C4-ADEDB1B20730}" type="slidenum">
              <a:rPr lang="en-GB"/>
              <a:pPr/>
              <a:t>‹#›</a:t>
            </a:fld>
            <a:endParaRPr lang="en-GB" sz="1600"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dirty="0"/>
          </a:p>
        </p:txBody>
      </p:sp>
      <p:sp>
        <p:nvSpPr>
          <p:cNvPr id="3" name="Slide Number Placeholder 2"/>
          <p:cNvSpPr>
            <a:spLocks noGrp="1"/>
          </p:cNvSpPr>
          <p:nvPr>
            <p:ph type="sldNum" sz="quarter" idx="11"/>
          </p:nvPr>
        </p:nvSpPr>
        <p:spPr/>
        <p:txBody>
          <a:bodyPr/>
          <a:lstStyle>
            <a:lvl1pPr>
              <a:defRPr/>
            </a:lvl1pPr>
          </a:lstStyle>
          <a:p>
            <a:fld id="{70B3CE18-A588-438A-818D-D402E37F5853}" type="slidenum">
              <a:rPr lang="en-GB"/>
              <a:pPr/>
              <a:t>‹#›</a:t>
            </a:fld>
            <a:endParaRPr lang="en-GB" sz="1600"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0100"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68750" y="303213"/>
            <a:ext cx="5675313" cy="64817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8000" y="1589088"/>
            <a:ext cx="3340100" cy="51958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dirty="0"/>
          </a:p>
        </p:txBody>
      </p:sp>
      <p:sp>
        <p:nvSpPr>
          <p:cNvPr id="6" name="Slide Number Placeholder 5"/>
          <p:cNvSpPr>
            <a:spLocks noGrp="1"/>
          </p:cNvSpPr>
          <p:nvPr>
            <p:ph type="sldNum" sz="quarter" idx="11"/>
          </p:nvPr>
        </p:nvSpPr>
        <p:spPr/>
        <p:txBody>
          <a:bodyPr/>
          <a:lstStyle>
            <a:lvl1pPr>
              <a:defRPr/>
            </a:lvl1pPr>
          </a:lstStyle>
          <a:p>
            <a:fld id="{E6E5FF68-5D0A-4A29-8164-F5FA0A65DE11}" type="slidenum">
              <a:rPr lang="en-GB"/>
              <a:pPr/>
              <a:t>‹#›</a:t>
            </a:fld>
            <a:endParaRPr lang="en-GB" sz="16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9138" y="5318125"/>
            <a:ext cx="6091237" cy="6270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89138" y="679450"/>
            <a:ext cx="6091237" cy="45577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989138" y="5945188"/>
            <a:ext cx="6091237" cy="892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dirty="0"/>
          </a:p>
        </p:txBody>
      </p:sp>
      <p:sp>
        <p:nvSpPr>
          <p:cNvPr id="6" name="Slide Number Placeholder 5"/>
          <p:cNvSpPr>
            <a:spLocks noGrp="1"/>
          </p:cNvSpPr>
          <p:nvPr>
            <p:ph type="sldNum" sz="quarter" idx="11"/>
          </p:nvPr>
        </p:nvSpPr>
        <p:spPr/>
        <p:txBody>
          <a:bodyPr/>
          <a:lstStyle>
            <a:lvl1pPr>
              <a:defRPr/>
            </a:lvl1pPr>
          </a:lstStyle>
          <a:p>
            <a:fld id="{AE42643D-99CE-49A6-B68E-51ECE14F37DF}" type="slidenum">
              <a:rPr lang="en-GB"/>
              <a:pPr/>
              <a:t>‹#›</a:t>
            </a:fld>
            <a:endParaRPr lang="en-GB" sz="1600"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1188" y="322263"/>
            <a:ext cx="7237412" cy="1266825"/>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p>
            <a:pPr lvl="0"/>
            <a:r>
              <a:rPr lang="en-GB"/>
              <a:t>Click to edit Master title style</a:t>
            </a:r>
          </a:p>
        </p:txBody>
      </p:sp>
      <p:sp>
        <p:nvSpPr>
          <p:cNvPr id="1027" name="Rectangle 3"/>
          <p:cNvSpPr>
            <a:spLocks noGrp="1" noChangeArrowheads="1"/>
          </p:cNvSpPr>
          <p:nvPr>
            <p:ph type="body" idx="1"/>
          </p:nvPr>
        </p:nvSpPr>
        <p:spPr bwMode="auto">
          <a:xfrm>
            <a:off x="611188" y="1817688"/>
            <a:ext cx="8628062" cy="5116512"/>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28" name="Rectangle 4"/>
          <p:cNvSpPr>
            <a:spLocks noGrp="1" noChangeArrowheads="1"/>
          </p:cNvSpPr>
          <p:nvPr>
            <p:ph type="dt" sz="half" idx="2"/>
          </p:nvPr>
        </p:nvSpPr>
        <p:spPr bwMode="auto">
          <a:xfrm>
            <a:off x="611188" y="7016750"/>
            <a:ext cx="2114550" cy="506413"/>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defTabSz="1014413">
              <a:defRPr sz="1000">
                <a:solidFill>
                  <a:srgbClr val="003399"/>
                </a:solidFill>
              </a:defRPr>
            </a:lvl1pPr>
          </a:lstStyle>
          <a:p>
            <a:endParaRPr lang="en-GB" dirty="0"/>
          </a:p>
        </p:txBody>
      </p:sp>
      <p:sp>
        <p:nvSpPr>
          <p:cNvPr id="1030" name="Rectangle 6"/>
          <p:cNvSpPr>
            <a:spLocks noGrp="1" noChangeArrowheads="1"/>
          </p:cNvSpPr>
          <p:nvPr>
            <p:ph type="sldNum" sz="quarter" idx="4"/>
          </p:nvPr>
        </p:nvSpPr>
        <p:spPr bwMode="auto">
          <a:xfrm>
            <a:off x="7696200" y="7016750"/>
            <a:ext cx="2114550" cy="506413"/>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algn="r" defTabSz="1014413">
              <a:defRPr sz="1000">
                <a:solidFill>
                  <a:srgbClr val="003399"/>
                </a:solidFill>
              </a:defRPr>
            </a:lvl1pPr>
          </a:lstStyle>
          <a:p>
            <a:fld id="{F354BF72-ACA3-44A4-878A-614A75F1CF45}" type="slidenum">
              <a:rPr lang="en-GB"/>
              <a:pPr/>
              <a:t>‹#›</a:t>
            </a:fld>
            <a:endParaRPr lang="en-GB" sz="1600" dirty="0"/>
          </a:p>
        </p:txBody>
      </p:sp>
      <p:sp>
        <p:nvSpPr>
          <p:cNvPr id="1031" name="Rectangle 7"/>
          <p:cNvSpPr>
            <a:spLocks noChangeArrowheads="1"/>
          </p:cNvSpPr>
          <p:nvPr userDrawn="1"/>
        </p:nvSpPr>
        <p:spPr bwMode="auto">
          <a:xfrm>
            <a:off x="0" y="7319963"/>
            <a:ext cx="10152063" cy="288925"/>
          </a:xfrm>
          <a:prstGeom prst="rect">
            <a:avLst/>
          </a:prstGeom>
          <a:solidFill>
            <a:srgbClr val="003399"/>
          </a:solidFill>
          <a:ln w="9525">
            <a:noFill/>
            <a:miter lim="800000"/>
            <a:headEnd/>
            <a:tailEnd/>
          </a:ln>
          <a:effectLst/>
        </p:spPr>
        <p:txBody>
          <a:bodyPr wrap="none" anchor="ctr"/>
          <a:lstStyle/>
          <a:p>
            <a:endParaRPr lang="en-US" dirty="0"/>
          </a:p>
        </p:txBody>
      </p:sp>
      <p:sp>
        <p:nvSpPr>
          <p:cNvPr id="1032" name="Rectangle 8"/>
          <p:cNvSpPr>
            <a:spLocks noChangeArrowheads="1"/>
          </p:cNvSpPr>
          <p:nvPr userDrawn="1"/>
        </p:nvSpPr>
        <p:spPr bwMode="auto">
          <a:xfrm>
            <a:off x="0" y="0"/>
            <a:ext cx="10152063" cy="280988"/>
          </a:xfrm>
          <a:prstGeom prst="rect">
            <a:avLst/>
          </a:prstGeom>
          <a:solidFill>
            <a:srgbClr val="003399"/>
          </a:solidFill>
          <a:ln w="9525">
            <a:noFill/>
            <a:miter lim="800000"/>
            <a:headEnd/>
            <a:tailEnd/>
          </a:ln>
          <a:effectLst/>
        </p:spPr>
        <p:txBody>
          <a:bodyPr wrap="none" anchor="ctr"/>
          <a:lstStyle/>
          <a:p>
            <a:endParaRPr lang="en-US" dirty="0"/>
          </a:p>
        </p:txBody>
      </p:sp>
      <p:pic>
        <p:nvPicPr>
          <p:cNvPr id="1034" name="Picture 10"/>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8229600" y="431800"/>
            <a:ext cx="1612900" cy="788988"/>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1014413" rtl="0" fontAlgn="base">
        <a:spcBef>
          <a:spcPct val="0"/>
        </a:spcBef>
        <a:spcAft>
          <a:spcPct val="0"/>
        </a:spcAft>
        <a:defRPr sz="3500" b="1">
          <a:solidFill>
            <a:srgbClr val="FF6600"/>
          </a:solidFill>
          <a:latin typeface="+mj-lt"/>
          <a:ea typeface="+mj-ea"/>
          <a:cs typeface="+mj-cs"/>
        </a:defRPr>
      </a:lvl1pPr>
      <a:lvl2pPr algn="l" defTabSz="1014413" rtl="0" fontAlgn="base">
        <a:spcBef>
          <a:spcPct val="0"/>
        </a:spcBef>
        <a:spcAft>
          <a:spcPct val="0"/>
        </a:spcAft>
        <a:defRPr sz="3500" b="1">
          <a:solidFill>
            <a:srgbClr val="FF6600"/>
          </a:solidFill>
          <a:latin typeface="Arial" charset="0"/>
        </a:defRPr>
      </a:lvl2pPr>
      <a:lvl3pPr algn="l" defTabSz="1014413" rtl="0" fontAlgn="base">
        <a:spcBef>
          <a:spcPct val="0"/>
        </a:spcBef>
        <a:spcAft>
          <a:spcPct val="0"/>
        </a:spcAft>
        <a:defRPr sz="3500" b="1">
          <a:solidFill>
            <a:srgbClr val="FF6600"/>
          </a:solidFill>
          <a:latin typeface="Arial" charset="0"/>
        </a:defRPr>
      </a:lvl3pPr>
      <a:lvl4pPr algn="l" defTabSz="1014413" rtl="0" fontAlgn="base">
        <a:spcBef>
          <a:spcPct val="0"/>
        </a:spcBef>
        <a:spcAft>
          <a:spcPct val="0"/>
        </a:spcAft>
        <a:defRPr sz="3500" b="1">
          <a:solidFill>
            <a:srgbClr val="FF6600"/>
          </a:solidFill>
          <a:latin typeface="Arial" charset="0"/>
        </a:defRPr>
      </a:lvl4pPr>
      <a:lvl5pPr algn="l" defTabSz="1014413" rtl="0" fontAlgn="base">
        <a:spcBef>
          <a:spcPct val="0"/>
        </a:spcBef>
        <a:spcAft>
          <a:spcPct val="0"/>
        </a:spcAft>
        <a:defRPr sz="3500" b="1">
          <a:solidFill>
            <a:srgbClr val="FF6600"/>
          </a:solidFill>
          <a:latin typeface="Arial" charset="0"/>
        </a:defRPr>
      </a:lvl5pPr>
      <a:lvl6pPr marL="457200" algn="l" defTabSz="1014413" rtl="0" fontAlgn="base">
        <a:spcBef>
          <a:spcPct val="0"/>
        </a:spcBef>
        <a:spcAft>
          <a:spcPct val="0"/>
        </a:spcAft>
        <a:defRPr sz="3500" b="1">
          <a:solidFill>
            <a:srgbClr val="FF6600"/>
          </a:solidFill>
          <a:latin typeface="Arial" charset="0"/>
        </a:defRPr>
      </a:lvl6pPr>
      <a:lvl7pPr marL="914400" algn="l" defTabSz="1014413" rtl="0" fontAlgn="base">
        <a:spcBef>
          <a:spcPct val="0"/>
        </a:spcBef>
        <a:spcAft>
          <a:spcPct val="0"/>
        </a:spcAft>
        <a:defRPr sz="3500" b="1">
          <a:solidFill>
            <a:srgbClr val="FF6600"/>
          </a:solidFill>
          <a:latin typeface="Arial" charset="0"/>
        </a:defRPr>
      </a:lvl7pPr>
      <a:lvl8pPr marL="1371600" algn="l" defTabSz="1014413" rtl="0" fontAlgn="base">
        <a:spcBef>
          <a:spcPct val="0"/>
        </a:spcBef>
        <a:spcAft>
          <a:spcPct val="0"/>
        </a:spcAft>
        <a:defRPr sz="3500" b="1">
          <a:solidFill>
            <a:srgbClr val="FF6600"/>
          </a:solidFill>
          <a:latin typeface="Arial" charset="0"/>
        </a:defRPr>
      </a:lvl8pPr>
      <a:lvl9pPr marL="1828800" algn="l" defTabSz="1014413" rtl="0" fontAlgn="base">
        <a:spcBef>
          <a:spcPct val="0"/>
        </a:spcBef>
        <a:spcAft>
          <a:spcPct val="0"/>
        </a:spcAft>
        <a:defRPr sz="3500" b="1">
          <a:solidFill>
            <a:srgbClr val="FF6600"/>
          </a:solidFill>
          <a:latin typeface="Arial" charset="0"/>
        </a:defRPr>
      </a:lvl9pPr>
    </p:titleStyle>
    <p:bodyStyle>
      <a:lvl1pPr algn="l" defTabSz="1014413" rtl="0" fontAlgn="base">
        <a:spcBef>
          <a:spcPct val="20000"/>
        </a:spcBef>
        <a:spcAft>
          <a:spcPct val="0"/>
        </a:spcAft>
        <a:defRPr sz="2500" b="1">
          <a:solidFill>
            <a:srgbClr val="003399"/>
          </a:solidFill>
          <a:latin typeface="+mn-lt"/>
          <a:ea typeface="+mn-ea"/>
          <a:cs typeface="+mn-cs"/>
        </a:defRPr>
      </a:lvl1pPr>
      <a:lvl2pPr marL="374650" indent="6350" algn="l" defTabSz="1014413" rtl="0" fontAlgn="base">
        <a:spcBef>
          <a:spcPct val="20000"/>
        </a:spcBef>
        <a:spcAft>
          <a:spcPct val="0"/>
        </a:spcAft>
        <a:defRPr sz="2600">
          <a:solidFill>
            <a:srgbClr val="003399"/>
          </a:solidFill>
          <a:latin typeface="+mn-lt"/>
        </a:defRPr>
      </a:lvl2pPr>
      <a:lvl3pPr marL="755650" algn="l" defTabSz="1014413" rtl="0" fontAlgn="base">
        <a:spcBef>
          <a:spcPct val="20000"/>
        </a:spcBef>
        <a:spcAft>
          <a:spcPct val="0"/>
        </a:spcAft>
        <a:defRPr sz="2200" b="1">
          <a:solidFill>
            <a:srgbClr val="FF6600"/>
          </a:solidFill>
          <a:latin typeface="+mn-lt"/>
        </a:defRPr>
      </a:lvl3pPr>
      <a:lvl4pPr marL="1143000" indent="6350" algn="l" defTabSz="1014413" rtl="0" fontAlgn="base">
        <a:spcBef>
          <a:spcPct val="20000"/>
        </a:spcBef>
        <a:spcAft>
          <a:spcPct val="0"/>
        </a:spcAft>
        <a:defRPr sz="2200" i="1">
          <a:solidFill>
            <a:srgbClr val="003399"/>
          </a:solidFill>
          <a:latin typeface="+mn-lt"/>
        </a:defRPr>
      </a:lvl4pPr>
      <a:lvl5pPr marL="1524000" algn="l" defTabSz="1014413" rtl="0" fontAlgn="base">
        <a:spcBef>
          <a:spcPct val="20000"/>
        </a:spcBef>
        <a:spcAft>
          <a:spcPct val="0"/>
        </a:spcAft>
        <a:defRPr sz="2000">
          <a:solidFill>
            <a:srgbClr val="003399"/>
          </a:solidFill>
          <a:latin typeface="+mn-lt"/>
        </a:defRPr>
      </a:lvl5pPr>
      <a:lvl6pPr marL="1981200" algn="l" defTabSz="1014413" rtl="0" fontAlgn="base">
        <a:spcBef>
          <a:spcPct val="20000"/>
        </a:spcBef>
        <a:spcAft>
          <a:spcPct val="0"/>
        </a:spcAft>
        <a:defRPr sz="2000">
          <a:solidFill>
            <a:srgbClr val="003399"/>
          </a:solidFill>
          <a:latin typeface="+mn-lt"/>
        </a:defRPr>
      </a:lvl6pPr>
      <a:lvl7pPr marL="2438400" algn="l" defTabSz="1014413" rtl="0" fontAlgn="base">
        <a:spcBef>
          <a:spcPct val="20000"/>
        </a:spcBef>
        <a:spcAft>
          <a:spcPct val="0"/>
        </a:spcAft>
        <a:defRPr sz="2000">
          <a:solidFill>
            <a:srgbClr val="003399"/>
          </a:solidFill>
          <a:latin typeface="+mn-lt"/>
        </a:defRPr>
      </a:lvl7pPr>
      <a:lvl8pPr marL="2895600" algn="l" defTabSz="1014413" rtl="0" fontAlgn="base">
        <a:spcBef>
          <a:spcPct val="20000"/>
        </a:spcBef>
        <a:spcAft>
          <a:spcPct val="0"/>
        </a:spcAft>
        <a:defRPr sz="2000">
          <a:solidFill>
            <a:srgbClr val="003399"/>
          </a:solidFill>
          <a:latin typeface="+mn-lt"/>
        </a:defRPr>
      </a:lvl8pPr>
      <a:lvl9pPr marL="3352800" algn="l" defTabSz="1014413" rtl="0" fontAlgn="base">
        <a:spcBef>
          <a:spcPct val="20000"/>
        </a:spcBef>
        <a:spcAft>
          <a:spcPct val="0"/>
        </a:spcAft>
        <a:defRPr sz="2000">
          <a:solidFill>
            <a:srgbClr val="00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5" name="Rectangle 17"/>
          <p:cNvSpPr>
            <a:spLocks noChangeArrowheads="1"/>
          </p:cNvSpPr>
          <p:nvPr/>
        </p:nvSpPr>
        <p:spPr bwMode="auto">
          <a:xfrm>
            <a:off x="0" y="0"/>
            <a:ext cx="10152063" cy="5474494"/>
          </a:xfrm>
          <a:prstGeom prst="rect">
            <a:avLst/>
          </a:prstGeom>
          <a:solidFill>
            <a:srgbClr val="FF6600"/>
          </a:solidFill>
          <a:ln w="9525">
            <a:noFill/>
            <a:miter lim="800000"/>
            <a:headEnd/>
            <a:tailEnd/>
          </a:ln>
          <a:effectLst/>
        </p:spPr>
        <p:txBody>
          <a:bodyPr wrap="none" anchor="ctr"/>
          <a:lstStyle/>
          <a:p>
            <a:endParaRPr lang="en-US" dirty="0"/>
          </a:p>
        </p:txBody>
      </p:sp>
      <p:sp>
        <p:nvSpPr>
          <p:cNvPr id="2066" name="Text Box 18"/>
          <p:cNvSpPr txBox="1">
            <a:spLocks noChangeArrowheads="1"/>
          </p:cNvSpPr>
          <p:nvPr/>
        </p:nvSpPr>
        <p:spPr bwMode="auto">
          <a:xfrm>
            <a:off x="340118" y="689275"/>
            <a:ext cx="9471821" cy="5641544"/>
          </a:xfrm>
          <a:prstGeom prst="rect">
            <a:avLst/>
          </a:prstGeom>
          <a:noFill/>
          <a:ln w="9525">
            <a:noFill/>
            <a:miter lim="800000"/>
            <a:headEnd/>
            <a:tailEnd/>
          </a:ln>
          <a:effectLst/>
        </p:spPr>
        <p:txBody>
          <a:bodyPr wrap="square">
            <a:spAutoFit/>
          </a:bodyPr>
          <a:lstStyle/>
          <a:p>
            <a:pPr algn="ctr" eaLnBrk="1" hangingPunct="1"/>
            <a:r>
              <a:rPr lang="en-US" sz="3600" dirty="0">
                <a:solidFill>
                  <a:schemeClr val="bg1"/>
                </a:solidFill>
                <a:cs typeface="Times" panose="02020603050405020304" pitchFamily="18" charset="0"/>
              </a:rPr>
              <a:t>EE5003 Presentation</a:t>
            </a:r>
          </a:p>
          <a:p>
            <a:pPr algn="ctr" eaLnBrk="1" hangingPunct="1">
              <a:spcBef>
                <a:spcPct val="50000"/>
              </a:spcBef>
            </a:pPr>
            <a:r>
              <a:rPr lang="en-US" altLang="zh-CN" sz="2800" dirty="0">
                <a:solidFill>
                  <a:schemeClr val="bg1"/>
                </a:solidFill>
                <a:cs typeface="Times" panose="02020603050405020304" pitchFamily="18" charset="0"/>
              </a:rPr>
              <a:t>Artificial intelligence of things (AIoT) enabled e-vest for remote and convenient adolescent idiopathic scoliosis diagnosis</a:t>
            </a:r>
          </a:p>
          <a:p>
            <a:pPr algn="ctr" eaLnBrk="1" hangingPunct="1">
              <a:spcBef>
                <a:spcPct val="50000"/>
              </a:spcBef>
            </a:pPr>
            <a:endParaRPr lang="en-US" altLang="zh-CN" sz="2800" dirty="0">
              <a:solidFill>
                <a:schemeClr val="bg1"/>
              </a:solidFill>
              <a:cs typeface="Times" panose="02020603050405020304" pitchFamily="18" charset="0"/>
            </a:endParaRPr>
          </a:p>
          <a:p>
            <a:pPr algn="ctr" eaLnBrk="1" hangingPunct="1">
              <a:lnSpc>
                <a:spcPts val="2380"/>
              </a:lnSpc>
              <a:spcBef>
                <a:spcPct val="50000"/>
              </a:spcBef>
            </a:pPr>
            <a:r>
              <a:rPr lang="en-US" altLang="zh-CN" dirty="0">
                <a:solidFill>
                  <a:schemeClr val="bg1"/>
                </a:solidFill>
                <a:cs typeface="Times" panose="02020603050405020304" pitchFamily="18" charset="0"/>
              </a:rPr>
              <a:t>Fan Gaoyige</a:t>
            </a:r>
          </a:p>
          <a:p>
            <a:pPr algn="ctr" eaLnBrk="1" hangingPunct="1">
              <a:lnSpc>
                <a:spcPts val="2380"/>
              </a:lnSpc>
              <a:spcBef>
                <a:spcPct val="50000"/>
              </a:spcBef>
            </a:pPr>
            <a:r>
              <a:rPr lang="en-US" altLang="zh-CN" sz="2000" dirty="0">
                <a:solidFill>
                  <a:schemeClr val="bg1"/>
                </a:solidFill>
                <a:cs typeface="Times" panose="02020603050405020304" pitchFamily="18" charset="0"/>
              </a:rPr>
              <a:t>A032682E</a:t>
            </a:r>
          </a:p>
          <a:p>
            <a:pPr algn="ctr" eaLnBrk="1" hangingPunct="1">
              <a:lnSpc>
                <a:spcPct val="70000"/>
              </a:lnSpc>
              <a:spcBef>
                <a:spcPct val="50000"/>
              </a:spcBef>
            </a:pPr>
            <a:r>
              <a:rPr lang="en-US" altLang="zh-CN" sz="1600" dirty="0" err="1">
                <a:solidFill>
                  <a:schemeClr val="bg1"/>
                </a:solidFill>
                <a:cs typeface="Times" panose="02020603050405020304" pitchFamily="18" charset="0"/>
              </a:rPr>
              <a:t>fangaoyige@u.nus.edu</a:t>
            </a:r>
            <a:endParaRPr lang="en-US" altLang="zh-CN" sz="1600" dirty="0">
              <a:solidFill>
                <a:schemeClr val="bg1"/>
              </a:solidFill>
              <a:cs typeface="Times" panose="02020603050405020304" pitchFamily="18" charset="0"/>
            </a:endParaRPr>
          </a:p>
          <a:p>
            <a:pPr algn="ctr" eaLnBrk="1" hangingPunct="1">
              <a:lnSpc>
                <a:spcPct val="70000"/>
              </a:lnSpc>
              <a:spcBef>
                <a:spcPct val="50000"/>
              </a:spcBef>
            </a:pPr>
            <a:endParaRPr lang="en-US" sz="1600" dirty="0">
              <a:solidFill>
                <a:schemeClr val="bg1"/>
              </a:solidFill>
              <a:cs typeface="Times" panose="02020603050405020304" pitchFamily="18" charset="0"/>
            </a:endParaRPr>
          </a:p>
          <a:p>
            <a:pPr algn="ctr" eaLnBrk="1" hangingPunct="1">
              <a:lnSpc>
                <a:spcPct val="70000"/>
              </a:lnSpc>
              <a:spcBef>
                <a:spcPct val="50000"/>
              </a:spcBef>
            </a:pPr>
            <a:r>
              <a:rPr lang="en-US" sz="2000" dirty="0">
                <a:solidFill>
                  <a:schemeClr val="bg1"/>
                </a:solidFill>
                <a:cs typeface="Times" panose="02020603050405020304" pitchFamily="18" charset="0"/>
              </a:rPr>
              <a:t>Supervisor: Prof. Lee </a:t>
            </a:r>
            <a:r>
              <a:rPr lang="en-US" sz="2000" dirty="0" err="1">
                <a:solidFill>
                  <a:schemeClr val="bg1"/>
                </a:solidFill>
                <a:cs typeface="Times" panose="02020603050405020304" pitchFamily="18" charset="0"/>
              </a:rPr>
              <a:t>Chengkuo</a:t>
            </a:r>
            <a:endParaRPr lang="en-US" sz="2000" dirty="0">
              <a:solidFill>
                <a:schemeClr val="bg1"/>
              </a:solidFill>
              <a:cs typeface="Times" panose="02020603050405020304" pitchFamily="18" charset="0"/>
            </a:endParaRPr>
          </a:p>
          <a:p>
            <a:pPr algn="ctr" eaLnBrk="1" hangingPunct="1">
              <a:lnSpc>
                <a:spcPct val="70000"/>
              </a:lnSpc>
              <a:spcBef>
                <a:spcPct val="50000"/>
              </a:spcBef>
            </a:pPr>
            <a:r>
              <a:rPr lang="en-US" sz="2000" dirty="0">
                <a:solidFill>
                  <a:schemeClr val="bg1"/>
                </a:solidFill>
                <a:cs typeface="Times" panose="02020603050405020304" pitchFamily="18" charset="0"/>
              </a:rPr>
              <a:t>Examiner: Prof. John Ho</a:t>
            </a:r>
            <a:endParaRPr lang="en-US" sz="3200" dirty="0">
              <a:solidFill>
                <a:schemeClr val="bg1"/>
              </a:solidFill>
              <a:cs typeface="Times" panose="02020603050405020304" pitchFamily="18" charset="0"/>
            </a:endParaRPr>
          </a:p>
          <a:p>
            <a:pPr algn="ctr" eaLnBrk="1" hangingPunct="1">
              <a:lnSpc>
                <a:spcPct val="70000"/>
              </a:lnSpc>
              <a:spcBef>
                <a:spcPct val="50000"/>
              </a:spcBef>
            </a:pPr>
            <a:endParaRPr lang="en-US" dirty="0">
              <a:solidFill>
                <a:schemeClr val="bg1"/>
              </a:solidFill>
              <a:cs typeface="Times" panose="02020603050405020304" pitchFamily="18" charset="0"/>
            </a:endParaRPr>
          </a:p>
          <a:p>
            <a:pPr algn="ctr" eaLnBrk="1" hangingPunct="1">
              <a:lnSpc>
                <a:spcPct val="70000"/>
              </a:lnSpc>
              <a:spcBef>
                <a:spcPct val="50000"/>
              </a:spcBef>
            </a:pPr>
            <a:endParaRPr lang="en-GB" dirty="0">
              <a:solidFill>
                <a:schemeClr val="bg1"/>
              </a:solidFill>
              <a:cs typeface="Times" panose="02020603050405020304" pitchFamily="18" charset="0"/>
            </a:endParaRPr>
          </a:p>
        </p:txBody>
      </p:sp>
      <p:sp>
        <p:nvSpPr>
          <p:cNvPr id="2067" name="Rectangle 19"/>
          <p:cNvSpPr>
            <a:spLocks noChangeArrowheads="1"/>
          </p:cNvSpPr>
          <p:nvPr/>
        </p:nvSpPr>
        <p:spPr bwMode="auto">
          <a:xfrm>
            <a:off x="0" y="7315200"/>
            <a:ext cx="10152063" cy="280988"/>
          </a:xfrm>
          <a:prstGeom prst="rect">
            <a:avLst/>
          </a:prstGeom>
          <a:solidFill>
            <a:srgbClr val="FF6600"/>
          </a:solidFill>
          <a:ln w="9525">
            <a:noFill/>
            <a:miter lim="800000"/>
            <a:headEnd/>
            <a:tailEnd/>
          </a:ln>
          <a:effectLst/>
        </p:spPr>
        <p:txBody>
          <a:bodyPr wrap="none" anchor="ctr"/>
          <a:lstStyle/>
          <a:p>
            <a:endParaRPr lang="en-US" dirty="0"/>
          </a:p>
        </p:txBody>
      </p:sp>
      <p:pic>
        <p:nvPicPr>
          <p:cNvPr id="2068" name="Picture 20"/>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87773" y="5784057"/>
            <a:ext cx="2576513" cy="1258887"/>
          </a:xfrm>
          <a:prstGeom prst="rect">
            <a:avLst/>
          </a:prstGeom>
          <a:noFill/>
        </p:spPr>
      </p:pic>
      <p:sp>
        <p:nvSpPr>
          <p:cNvPr id="2" name="Slide Number Placeholder 1">
            <a:extLst>
              <a:ext uri="{FF2B5EF4-FFF2-40B4-BE49-F238E27FC236}">
                <a16:creationId xmlns:a16="http://schemas.microsoft.com/office/drawing/2014/main" id="{4C9A2562-D8B3-4E28-9704-448593675B67}"/>
              </a:ext>
            </a:extLst>
          </p:cNvPr>
          <p:cNvSpPr>
            <a:spLocks noGrp="1"/>
          </p:cNvSpPr>
          <p:nvPr>
            <p:ph type="sldNum" sz="quarter" idx="11"/>
          </p:nvPr>
        </p:nvSpPr>
        <p:spPr/>
        <p:txBody>
          <a:bodyPr/>
          <a:lstStyle/>
          <a:p>
            <a:fld id="{70B3CE18-A588-438A-818D-D402E37F5853}" type="slidenum">
              <a:rPr lang="en-GB" smtClean="0"/>
              <a:pPr/>
              <a:t>1</a:t>
            </a:fld>
            <a:endParaRPr lang="en-GB" sz="16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EE7B6-070E-4A71-863E-97EA2A58BF85}"/>
              </a:ext>
            </a:extLst>
          </p:cNvPr>
          <p:cNvSpPr>
            <a:spLocks noGrp="1"/>
          </p:cNvSpPr>
          <p:nvPr>
            <p:ph type="ctrTitle"/>
          </p:nvPr>
        </p:nvSpPr>
        <p:spPr/>
        <p:txBody>
          <a:bodyPr/>
          <a:lstStyle/>
          <a:p>
            <a:r>
              <a:rPr lang="en-US" altLang="zh-CN" sz="4400" dirty="0"/>
              <a:t>3. Front-End Design</a:t>
            </a:r>
            <a:endParaRPr lang="zh-CN" altLang="en-US" sz="4400" dirty="0"/>
          </a:p>
        </p:txBody>
      </p:sp>
    </p:spTree>
    <p:extLst>
      <p:ext uri="{BB962C8B-B14F-4D97-AF65-F5344CB8AC3E}">
        <p14:creationId xmlns:p14="http://schemas.microsoft.com/office/powerpoint/2010/main" val="3750669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DD0BD-BCA3-AF4E-B6CD-6F4F6D9D088C}"/>
              </a:ext>
            </a:extLst>
          </p:cNvPr>
          <p:cNvSpPr>
            <a:spLocks noGrp="1"/>
          </p:cNvSpPr>
          <p:nvPr>
            <p:ph type="title"/>
          </p:nvPr>
        </p:nvSpPr>
        <p:spPr/>
        <p:txBody>
          <a:bodyPr/>
          <a:lstStyle/>
          <a:p>
            <a:r>
              <a:rPr kumimoji="1" lang="en-US" altLang="zh-CN" dirty="0"/>
              <a:t>1. 3D-Printed Vest [1]</a:t>
            </a:r>
            <a:endParaRPr kumimoji="1" lang="zh-CN" altLang="en-US" dirty="0"/>
          </a:p>
        </p:txBody>
      </p:sp>
      <p:sp>
        <p:nvSpPr>
          <p:cNvPr id="3" name="内容占位符 2">
            <a:extLst>
              <a:ext uri="{FF2B5EF4-FFF2-40B4-BE49-F238E27FC236}">
                <a16:creationId xmlns:a16="http://schemas.microsoft.com/office/drawing/2014/main" id="{52FA1554-2040-A945-8609-3A56CF73CC1C}"/>
              </a:ext>
            </a:extLst>
          </p:cNvPr>
          <p:cNvSpPr>
            <a:spLocks noGrp="1"/>
          </p:cNvSpPr>
          <p:nvPr>
            <p:ph idx="1"/>
          </p:nvPr>
        </p:nvSpPr>
        <p:spPr>
          <a:xfrm>
            <a:off x="611188" y="1817688"/>
            <a:ext cx="5074443" cy="3123406"/>
          </a:xfrm>
        </p:spPr>
        <p:txBody>
          <a:bodyPr/>
          <a:lstStyle/>
          <a:p>
            <a:pPr marL="342900" indent="-342900">
              <a:buFont typeface="Arial" panose="020B0604020202020204" pitchFamily="34" charset="0"/>
              <a:buChar char="•"/>
            </a:pPr>
            <a:r>
              <a:rPr kumimoji="1" lang="en-US" altLang="zh-CN" sz="2800" b="0" dirty="0"/>
              <a:t>3D scan the body trunk and get a rough model.</a:t>
            </a:r>
          </a:p>
          <a:p>
            <a:pPr marL="342900" indent="-342900">
              <a:buFont typeface="Arial" panose="020B0604020202020204" pitchFamily="34" charset="0"/>
              <a:buChar char="•"/>
            </a:pPr>
            <a:r>
              <a:rPr kumimoji="1" lang="en-US" altLang="zh-CN" sz="2800" b="0" dirty="0"/>
              <a:t>Modified the 3D model by finite element analysis.</a:t>
            </a:r>
          </a:p>
          <a:p>
            <a:pPr marL="342900" indent="-342900">
              <a:buFont typeface="Arial" panose="020B0604020202020204" pitchFamily="34" charset="0"/>
              <a:buChar char="•"/>
            </a:pPr>
            <a:r>
              <a:rPr kumimoji="1" lang="en-US" altLang="zh-CN" sz="2800" b="0" dirty="0"/>
              <a:t>3D print the vest with Polyethylene (PE) material.</a:t>
            </a:r>
          </a:p>
          <a:p>
            <a:pPr marL="342900" indent="-342900">
              <a:buFont typeface="Arial" panose="020B0604020202020204" pitchFamily="34" charset="0"/>
              <a:buChar char="•"/>
            </a:pPr>
            <a:r>
              <a:rPr kumimoji="1" lang="en-US" altLang="zh-CN" sz="2800" b="0" dirty="0"/>
              <a:t>Add straps for adjusting the tightness.</a:t>
            </a:r>
            <a:endParaRPr kumimoji="1" lang="zh-CN" altLang="en-US" sz="2800" b="0" dirty="0"/>
          </a:p>
        </p:txBody>
      </p:sp>
      <p:sp>
        <p:nvSpPr>
          <p:cNvPr id="4" name="灯片编号占位符 3">
            <a:extLst>
              <a:ext uri="{FF2B5EF4-FFF2-40B4-BE49-F238E27FC236}">
                <a16:creationId xmlns:a16="http://schemas.microsoft.com/office/drawing/2014/main" id="{AF4CBFF0-E4BC-5043-A7B6-4A5BD688ACCE}"/>
              </a:ext>
            </a:extLst>
          </p:cNvPr>
          <p:cNvSpPr>
            <a:spLocks noGrp="1"/>
          </p:cNvSpPr>
          <p:nvPr>
            <p:ph type="sldNum" sz="quarter" idx="11"/>
          </p:nvPr>
        </p:nvSpPr>
        <p:spPr/>
        <p:txBody>
          <a:bodyPr/>
          <a:lstStyle/>
          <a:p>
            <a:fld id="{FDAFAA84-93FD-4C2C-AE46-F7D42BEF3958}" type="slidenum">
              <a:rPr lang="en-GB" smtClean="0"/>
              <a:pPr/>
              <a:t>11</a:t>
            </a:fld>
            <a:endParaRPr lang="en-GB" sz="1600" dirty="0">
              <a:solidFill>
                <a:schemeClr val="tx1"/>
              </a:solidFill>
            </a:endParaRPr>
          </a:p>
        </p:txBody>
      </p:sp>
      <p:sp>
        <p:nvSpPr>
          <p:cNvPr id="6" name="文本框 5">
            <a:extLst>
              <a:ext uri="{FF2B5EF4-FFF2-40B4-BE49-F238E27FC236}">
                <a16:creationId xmlns:a16="http://schemas.microsoft.com/office/drawing/2014/main" id="{3B6E828B-B7CF-9743-8652-ED7D70479449}"/>
              </a:ext>
            </a:extLst>
          </p:cNvPr>
          <p:cNvSpPr txBox="1"/>
          <p:nvPr/>
        </p:nvSpPr>
        <p:spPr>
          <a:xfrm>
            <a:off x="341313" y="6832084"/>
            <a:ext cx="8011318" cy="369332"/>
          </a:xfrm>
          <a:prstGeom prst="rect">
            <a:avLst/>
          </a:prstGeom>
          <a:noFill/>
        </p:spPr>
        <p:txBody>
          <a:bodyPr wrap="square" rtlCol="0">
            <a:spAutoFit/>
          </a:bodyPr>
          <a:lstStyle/>
          <a:p>
            <a:r>
              <a:rPr kumimoji="1" lang="en-US" altLang="zh-CN" sz="1800" dirty="0">
                <a:solidFill>
                  <a:srgbClr val="003399"/>
                </a:solidFill>
              </a:rPr>
              <a:t>[1]  Fabricated by Dr. Lau from NUH in studio </a:t>
            </a:r>
            <a:r>
              <a:rPr kumimoji="1" lang="en-US" altLang="zh-CN" sz="1800" i="1" dirty="0">
                <a:solidFill>
                  <a:srgbClr val="003399"/>
                </a:solidFill>
              </a:rPr>
              <a:t>LIFEFORCE Limbs &amp; Rehab Pte Ltd</a:t>
            </a:r>
            <a:endParaRPr kumimoji="1" lang="zh-CN" altLang="en-US" sz="1800" i="1" dirty="0">
              <a:solidFill>
                <a:srgbClr val="003399"/>
              </a:solidFill>
            </a:endParaRPr>
          </a:p>
        </p:txBody>
      </p:sp>
      <p:pic>
        <p:nvPicPr>
          <p:cNvPr id="7" name="图片 6">
            <a:extLst>
              <a:ext uri="{FF2B5EF4-FFF2-40B4-BE49-F238E27FC236}">
                <a16:creationId xmlns:a16="http://schemas.microsoft.com/office/drawing/2014/main" id="{D69215B0-5195-574D-A18B-F01542EDA4B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942186" y="1317816"/>
            <a:ext cx="3508028" cy="5245302"/>
          </a:xfrm>
          <a:prstGeom prst="rect">
            <a:avLst/>
          </a:prstGeom>
        </p:spPr>
      </p:pic>
    </p:spTree>
    <p:extLst>
      <p:ext uri="{BB962C8B-B14F-4D97-AF65-F5344CB8AC3E}">
        <p14:creationId xmlns:p14="http://schemas.microsoft.com/office/powerpoint/2010/main" val="224687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18F55-20E7-41E5-A7F5-94EF57C295E9}"/>
              </a:ext>
            </a:extLst>
          </p:cNvPr>
          <p:cNvSpPr>
            <a:spLocks noGrp="1"/>
          </p:cNvSpPr>
          <p:nvPr>
            <p:ph type="title"/>
          </p:nvPr>
        </p:nvSpPr>
        <p:spPr/>
        <p:txBody>
          <a:bodyPr/>
          <a:lstStyle/>
          <a:p>
            <a:r>
              <a:rPr lang="en-US" altLang="zh-CN" dirty="0"/>
              <a:t>2. Triboelectric Sensor </a:t>
            </a:r>
            <a:endParaRPr lang="zh-CN" altLang="en-US" dirty="0"/>
          </a:p>
        </p:txBody>
      </p:sp>
      <p:sp>
        <p:nvSpPr>
          <p:cNvPr id="3" name="内容占位符 2">
            <a:extLst>
              <a:ext uri="{FF2B5EF4-FFF2-40B4-BE49-F238E27FC236}">
                <a16:creationId xmlns:a16="http://schemas.microsoft.com/office/drawing/2014/main" id="{0017FA0B-BDE5-477C-B6BD-55ED5FD2DD07}"/>
              </a:ext>
            </a:extLst>
          </p:cNvPr>
          <p:cNvSpPr>
            <a:spLocks noGrp="1"/>
          </p:cNvSpPr>
          <p:nvPr>
            <p:ph idx="1"/>
          </p:nvPr>
        </p:nvSpPr>
        <p:spPr>
          <a:xfrm>
            <a:off x="668338" y="1359694"/>
            <a:ext cx="8628062" cy="5116512"/>
          </a:xfrm>
        </p:spPr>
        <p:txBody>
          <a:bodyPr/>
          <a:lstStyle/>
          <a:p>
            <a:r>
              <a:rPr lang="en-US" altLang="zh-CN" dirty="0"/>
              <a:t>a. Triboelectric Mechanism</a:t>
            </a:r>
            <a:endParaRPr lang="zh-CN" altLang="en-US" dirty="0"/>
          </a:p>
        </p:txBody>
      </p:sp>
      <p:sp>
        <p:nvSpPr>
          <p:cNvPr id="4" name="灯片编号占位符 3">
            <a:extLst>
              <a:ext uri="{FF2B5EF4-FFF2-40B4-BE49-F238E27FC236}">
                <a16:creationId xmlns:a16="http://schemas.microsoft.com/office/drawing/2014/main" id="{7F2F5633-BC00-42E6-A84E-3F47EC28C540}"/>
              </a:ext>
            </a:extLst>
          </p:cNvPr>
          <p:cNvSpPr>
            <a:spLocks noGrp="1"/>
          </p:cNvSpPr>
          <p:nvPr>
            <p:ph type="sldNum" sz="quarter" idx="11"/>
          </p:nvPr>
        </p:nvSpPr>
        <p:spPr/>
        <p:txBody>
          <a:bodyPr/>
          <a:lstStyle/>
          <a:p>
            <a:fld id="{FDAFAA84-93FD-4C2C-AE46-F7D42BEF3958}" type="slidenum">
              <a:rPr lang="en-GB" smtClean="0"/>
              <a:pPr/>
              <a:t>12</a:t>
            </a:fld>
            <a:endParaRPr lang="en-GB" sz="1600" dirty="0">
              <a:solidFill>
                <a:schemeClr val="tx1"/>
              </a:solidFill>
            </a:endParaRPr>
          </a:p>
        </p:txBody>
      </p:sp>
      <p:pic>
        <p:nvPicPr>
          <p:cNvPr id="7" name="图片 6">
            <a:extLst>
              <a:ext uri="{FF2B5EF4-FFF2-40B4-BE49-F238E27FC236}">
                <a16:creationId xmlns:a16="http://schemas.microsoft.com/office/drawing/2014/main" id="{5EA75412-4302-46DB-BA8D-60026711AE8D}"/>
              </a:ext>
            </a:extLst>
          </p:cNvPr>
          <p:cNvPicPr>
            <a:picLocks noChangeAspect="1"/>
          </p:cNvPicPr>
          <p:nvPr/>
        </p:nvPicPr>
        <p:blipFill rotWithShape="1">
          <a:blip r:embed="rId2" cstate="print">
            <a:clrChange>
              <a:clrFrom>
                <a:srgbClr val="DAEDEF"/>
              </a:clrFrom>
              <a:clrTo>
                <a:srgbClr val="DAEDEF">
                  <a:alpha val="0"/>
                </a:srgbClr>
              </a:clrTo>
            </a:clrChange>
            <a:extLst>
              <a:ext uri="{28A0092B-C50C-407E-A947-70E740481C1C}">
                <a14:useLocalDpi xmlns:a14="http://schemas.microsoft.com/office/drawing/2010/main"/>
              </a:ext>
            </a:extLst>
          </a:blip>
          <a:srcRect/>
          <a:stretch/>
        </p:blipFill>
        <p:spPr>
          <a:xfrm>
            <a:off x="732631" y="2122908"/>
            <a:ext cx="8628062" cy="4219645"/>
          </a:xfrm>
          <a:prstGeom prst="rect">
            <a:avLst/>
          </a:prstGeom>
        </p:spPr>
      </p:pic>
      <p:sp>
        <p:nvSpPr>
          <p:cNvPr id="8" name="文本框 10">
            <a:extLst>
              <a:ext uri="{FF2B5EF4-FFF2-40B4-BE49-F238E27FC236}">
                <a16:creationId xmlns:a16="http://schemas.microsoft.com/office/drawing/2014/main" id="{3B0A2F7B-9023-4A84-8F6E-C690069D7280}"/>
              </a:ext>
            </a:extLst>
          </p:cNvPr>
          <p:cNvSpPr txBox="1"/>
          <p:nvPr/>
        </p:nvSpPr>
        <p:spPr>
          <a:xfrm>
            <a:off x="351631" y="6325884"/>
            <a:ext cx="9942658" cy="830997"/>
          </a:xfrm>
          <a:prstGeom prst="rect">
            <a:avLst/>
          </a:prstGeom>
          <a:noFill/>
        </p:spPr>
        <p:txBody>
          <a:bodyPr wrap="square">
            <a:spAutoFit/>
          </a:bodyPr>
          <a:lstStyle/>
          <a:p>
            <a:r>
              <a:rPr lang="en-US" altLang="zh-CN" dirty="0">
                <a:solidFill>
                  <a:srgbClr val="003399"/>
                </a:solidFill>
              </a:rPr>
              <a:t>I</a:t>
            </a:r>
            <a:r>
              <a:rPr lang="zh-CN" altLang="en-US" dirty="0">
                <a:solidFill>
                  <a:srgbClr val="003399"/>
                </a:solidFill>
              </a:rPr>
              <a:t>n this operating cycle </a:t>
            </a:r>
            <a:r>
              <a:rPr lang="zh-CN" altLang="en-US" dirty="0">
                <a:solidFill>
                  <a:srgbClr val="FF6600"/>
                </a:solidFill>
              </a:rPr>
              <a:t>mechanical energy</a:t>
            </a:r>
            <a:r>
              <a:rPr lang="zh-CN" altLang="en-US" dirty="0">
                <a:solidFill>
                  <a:srgbClr val="003399"/>
                </a:solidFill>
              </a:rPr>
              <a:t> is converted into </a:t>
            </a:r>
            <a:r>
              <a:rPr lang="zh-CN" altLang="en-US" dirty="0">
                <a:solidFill>
                  <a:srgbClr val="FF6600"/>
                </a:solidFill>
              </a:rPr>
              <a:t>electrical energy </a:t>
            </a:r>
            <a:r>
              <a:rPr lang="zh-CN" altLang="en-US" dirty="0">
                <a:solidFill>
                  <a:srgbClr val="003399"/>
                </a:solidFill>
              </a:rPr>
              <a:t>when top and bottom parts are separated during step 2</a:t>
            </a:r>
            <a:r>
              <a:rPr lang="en-US" altLang="zh-CN" dirty="0">
                <a:solidFill>
                  <a:srgbClr val="003399"/>
                </a:solidFill>
              </a:rPr>
              <a:t>.</a:t>
            </a:r>
            <a:endParaRPr lang="zh-CN" altLang="en-US" dirty="0">
              <a:solidFill>
                <a:srgbClr val="003399"/>
              </a:solidFill>
            </a:endParaRPr>
          </a:p>
        </p:txBody>
      </p:sp>
    </p:spTree>
    <p:extLst>
      <p:ext uri="{BB962C8B-B14F-4D97-AF65-F5344CB8AC3E}">
        <p14:creationId xmlns:p14="http://schemas.microsoft.com/office/powerpoint/2010/main" val="3265860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017FA0B-BDE5-477C-B6BD-55ED5FD2DD07}"/>
              </a:ext>
            </a:extLst>
          </p:cNvPr>
          <p:cNvSpPr>
            <a:spLocks noGrp="1"/>
          </p:cNvSpPr>
          <p:nvPr>
            <p:ph idx="1"/>
          </p:nvPr>
        </p:nvSpPr>
        <p:spPr>
          <a:xfrm>
            <a:off x="668338" y="1359694"/>
            <a:ext cx="8628062" cy="5116512"/>
          </a:xfrm>
        </p:spPr>
        <p:txBody>
          <a:bodyPr/>
          <a:lstStyle/>
          <a:p>
            <a:r>
              <a:rPr lang="en-US" altLang="zh-CN" dirty="0"/>
              <a:t>b. Material Selection</a:t>
            </a:r>
            <a:endParaRPr lang="zh-CN" altLang="en-US" dirty="0"/>
          </a:p>
        </p:txBody>
      </p:sp>
      <p:sp>
        <p:nvSpPr>
          <p:cNvPr id="4" name="灯片编号占位符 3">
            <a:extLst>
              <a:ext uri="{FF2B5EF4-FFF2-40B4-BE49-F238E27FC236}">
                <a16:creationId xmlns:a16="http://schemas.microsoft.com/office/drawing/2014/main" id="{7F2F5633-BC00-42E6-A84E-3F47EC28C540}"/>
              </a:ext>
            </a:extLst>
          </p:cNvPr>
          <p:cNvSpPr>
            <a:spLocks noGrp="1"/>
          </p:cNvSpPr>
          <p:nvPr>
            <p:ph type="sldNum" sz="quarter" idx="11"/>
          </p:nvPr>
        </p:nvSpPr>
        <p:spPr/>
        <p:txBody>
          <a:bodyPr/>
          <a:lstStyle/>
          <a:p>
            <a:fld id="{FDAFAA84-93FD-4C2C-AE46-F7D42BEF3958}" type="slidenum">
              <a:rPr lang="en-GB" smtClean="0"/>
              <a:pPr/>
              <a:t>13</a:t>
            </a:fld>
            <a:endParaRPr lang="en-GB" sz="1600" dirty="0">
              <a:solidFill>
                <a:schemeClr val="tx1"/>
              </a:solidFill>
            </a:endParaRPr>
          </a:p>
        </p:txBody>
      </p:sp>
      <p:pic>
        <p:nvPicPr>
          <p:cNvPr id="6" name="图片 5">
            <a:extLst>
              <a:ext uri="{FF2B5EF4-FFF2-40B4-BE49-F238E27FC236}">
                <a16:creationId xmlns:a16="http://schemas.microsoft.com/office/drawing/2014/main" id="{575E6061-AD9E-4339-8240-1E523642F195}"/>
              </a:ext>
            </a:extLst>
          </p:cNvPr>
          <p:cNvPicPr>
            <a:picLocks noChangeAspect="1"/>
          </p:cNvPicPr>
          <p:nvPr/>
        </p:nvPicPr>
        <p:blipFill>
          <a:blip r:embed="rId2"/>
          <a:stretch>
            <a:fillRect/>
          </a:stretch>
        </p:blipFill>
        <p:spPr>
          <a:xfrm>
            <a:off x="987780" y="2037651"/>
            <a:ext cx="3115973" cy="4568531"/>
          </a:xfrm>
          <a:prstGeom prst="rect">
            <a:avLst/>
          </a:prstGeom>
        </p:spPr>
      </p:pic>
      <p:sp>
        <p:nvSpPr>
          <p:cNvPr id="13" name="文本框 13">
            <a:extLst>
              <a:ext uri="{FF2B5EF4-FFF2-40B4-BE49-F238E27FC236}">
                <a16:creationId xmlns:a16="http://schemas.microsoft.com/office/drawing/2014/main" id="{905E6A3B-D54D-4112-8BCC-6C8D88085BF9}"/>
              </a:ext>
            </a:extLst>
          </p:cNvPr>
          <p:cNvSpPr txBox="1"/>
          <p:nvPr/>
        </p:nvSpPr>
        <p:spPr>
          <a:xfrm>
            <a:off x="765507" y="6736159"/>
            <a:ext cx="8272635" cy="523220"/>
          </a:xfrm>
          <a:prstGeom prst="rect">
            <a:avLst/>
          </a:prstGeom>
          <a:noFill/>
        </p:spPr>
        <p:txBody>
          <a:bodyPr wrap="square">
            <a:spAutoFit/>
          </a:bodyPr>
          <a:lstStyle/>
          <a:p>
            <a:r>
              <a:rPr lang="en-US" altLang="zh-CN" sz="1400" dirty="0">
                <a:solidFill>
                  <a:srgbClr val="003399"/>
                </a:solidFill>
              </a:rPr>
              <a:t>[1] Molnar O , Gerasimov V , </a:t>
            </a:r>
            <a:r>
              <a:rPr lang="en-US" altLang="zh-CN" sz="1400" dirty="0" err="1">
                <a:solidFill>
                  <a:srgbClr val="003399"/>
                </a:solidFill>
              </a:rPr>
              <a:t>Kurytnik</a:t>
            </a:r>
            <a:r>
              <a:rPr lang="en-US" altLang="zh-CN" sz="1400" dirty="0">
                <a:solidFill>
                  <a:srgbClr val="003399"/>
                </a:solidFill>
              </a:rPr>
              <a:t> I P. Triboelectricity and construction of power generators based on it[J]. </a:t>
            </a:r>
            <a:r>
              <a:rPr lang="en-US" altLang="zh-CN" sz="1400" dirty="0" err="1">
                <a:solidFill>
                  <a:srgbClr val="003399"/>
                </a:solidFill>
              </a:rPr>
              <a:t>Przeglad</a:t>
            </a:r>
            <a:r>
              <a:rPr lang="en-US" altLang="zh-CN" sz="1400" dirty="0">
                <a:solidFill>
                  <a:srgbClr val="003399"/>
                </a:solidFill>
              </a:rPr>
              <a:t> </a:t>
            </a:r>
            <a:r>
              <a:rPr lang="en-US" altLang="zh-CN" sz="1400" dirty="0" err="1">
                <a:solidFill>
                  <a:srgbClr val="003399"/>
                </a:solidFill>
              </a:rPr>
              <a:t>Elektrotechniczny</a:t>
            </a:r>
            <a:r>
              <a:rPr lang="en-US" altLang="zh-CN" sz="1400" dirty="0">
                <a:solidFill>
                  <a:srgbClr val="003399"/>
                </a:solidFill>
              </a:rPr>
              <a:t>, 2018, 1(1):167-171.</a:t>
            </a:r>
            <a:endParaRPr lang="zh-CN" altLang="en-US" sz="1400" dirty="0">
              <a:solidFill>
                <a:srgbClr val="003399"/>
              </a:solidFill>
            </a:endParaRPr>
          </a:p>
        </p:txBody>
      </p:sp>
      <p:sp>
        <p:nvSpPr>
          <p:cNvPr id="11" name="标题 1">
            <a:extLst>
              <a:ext uri="{FF2B5EF4-FFF2-40B4-BE49-F238E27FC236}">
                <a16:creationId xmlns:a16="http://schemas.microsoft.com/office/drawing/2014/main" id="{02C7A024-AFAF-ED4E-9AF9-5F701E5A5A3A}"/>
              </a:ext>
            </a:extLst>
          </p:cNvPr>
          <p:cNvSpPr>
            <a:spLocks noGrp="1"/>
          </p:cNvSpPr>
          <p:nvPr>
            <p:ph type="title"/>
          </p:nvPr>
        </p:nvSpPr>
        <p:spPr>
          <a:xfrm>
            <a:off x="611188" y="322263"/>
            <a:ext cx="7237412" cy="1266825"/>
          </a:xfrm>
        </p:spPr>
        <p:txBody>
          <a:bodyPr/>
          <a:lstStyle/>
          <a:p>
            <a:r>
              <a:rPr lang="en-US" altLang="zh-CN" dirty="0"/>
              <a:t>2. Triboelectric Sensor </a:t>
            </a:r>
            <a:endParaRPr lang="zh-CN" altLang="en-US" dirty="0"/>
          </a:p>
        </p:txBody>
      </p:sp>
      <p:pic>
        <p:nvPicPr>
          <p:cNvPr id="9" name="图片 8">
            <a:extLst>
              <a:ext uri="{FF2B5EF4-FFF2-40B4-BE49-F238E27FC236}">
                <a16:creationId xmlns:a16="http://schemas.microsoft.com/office/drawing/2014/main" id="{2E0F8589-7A8E-9245-96D3-9BD824BE3906}"/>
              </a:ext>
            </a:extLst>
          </p:cNvPr>
          <p:cNvPicPr>
            <a:picLocks noChangeAspect="1"/>
          </p:cNvPicPr>
          <p:nvPr/>
        </p:nvPicPr>
        <p:blipFill>
          <a:blip r:embed="rId3"/>
          <a:stretch>
            <a:fillRect/>
          </a:stretch>
        </p:blipFill>
        <p:spPr>
          <a:xfrm>
            <a:off x="4423195" y="1359694"/>
            <a:ext cx="5318787" cy="5429178"/>
          </a:xfrm>
          <a:prstGeom prst="rect">
            <a:avLst/>
          </a:prstGeom>
        </p:spPr>
      </p:pic>
      <p:pic>
        <p:nvPicPr>
          <p:cNvPr id="12" name="图片 11">
            <a:extLst>
              <a:ext uri="{FF2B5EF4-FFF2-40B4-BE49-F238E27FC236}">
                <a16:creationId xmlns:a16="http://schemas.microsoft.com/office/drawing/2014/main" id="{CB3F2DC6-BAEA-E44B-B1E7-C4E89BA6A37A}"/>
              </a:ext>
            </a:extLst>
          </p:cNvPr>
          <p:cNvPicPr>
            <a:picLocks noChangeAspect="1"/>
          </p:cNvPicPr>
          <p:nvPr/>
        </p:nvPicPr>
        <p:blipFill>
          <a:blip r:embed="rId4"/>
          <a:stretch>
            <a:fillRect/>
          </a:stretch>
        </p:blipFill>
        <p:spPr>
          <a:xfrm>
            <a:off x="4618831" y="1205273"/>
            <a:ext cx="3960311" cy="1522405"/>
          </a:xfrm>
          <a:prstGeom prst="rect">
            <a:avLst/>
          </a:prstGeom>
        </p:spPr>
      </p:pic>
    </p:spTree>
    <p:extLst>
      <p:ext uri="{BB962C8B-B14F-4D97-AF65-F5344CB8AC3E}">
        <p14:creationId xmlns:p14="http://schemas.microsoft.com/office/powerpoint/2010/main" val="1728736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18F55-20E7-41E5-A7F5-94EF57C295E9}"/>
              </a:ext>
            </a:extLst>
          </p:cNvPr>
          <p:cNvSpPr>
            <a:spLocks noGrp="1"/>
          </p:cNvSpPr>
          <p:nvPr>
            <p:ph type="title"/>
          </p:nvPr>
        </p:nvSpPr>
        <p:spPr/>
        <p:txBody>
          <a:bodyPr/>
          <a:lstStyle/>
          <a:p>
            <a:r>
              <a:rPr lang="en-US" altLang="zh-CN" dirty="0"/>
              <a:t>2. Triboelectric Sensor </a:t>
            </a:r>
            <a:endParaRPr lang="zh-CN" altLang="en-US" dirty="0"/>
          </a:p>
        </p:txBody>
      </p:sp>
      <p:sp>
        <p:nvSpPr>
          <p:cNvPr id="3" name="内容占位符 2">
            <a:extLst>
              <a:ext uri="{FF2B5EF4-FFF2-40B4-BE49-F238E27FC236}">
                <a16:creationId xmlns:a16="http://schemas.microsoft.com/office/drawing/2014/main" id="{0017FA0B-BDE5-477C-B6BD-55ED5FD2DD07}"/>
              </a:ext>
            </a:extLst>
          </p:cNvPr>
          <p:cNvSpPr>
            <a:spLocks noGrp="1"/>
          </p:cNvSpPr>
          <p:nvPr>
            <p:ph idx="1"/>
          </p:nvPr>
        </p:nvSpPr>
        <p:spPr>
          <a:xfrm>
            <a:off x="668338" y="1359694"/>
            <a:ext cx="8628062" cy="5116512"/>
          </a:xfrm>
        </p:spPr>
        <p:txBody>
          <a:bodyPr/>
          <a:lstStyle/>
          <a:p>
            <a:r>
              <a:rPr lang="en-US" altLang="zh-CN" dirty="0"/>
              <a:t>c. Surface Feature</a:t>
            </a:r>
            <a:endParaRPr lang="zh-CN" altLang="en-US" dirty="0"/>
          </a:p>
        </p:txBody>
      </p:sp>
      <p:sp>
        <p:nvSpPr>
          <p:cNvPr id="4" name="灯片编号占位符 3">
            <a:extLst>
              <a:ext uri="{FF2B5EF4-FFF2-40B4-BE49-F238E27FC236}">
                <a16:creationId xmlns:a16="http://schemas.microsoft.com/office/drawing/2014/main" id="{7F2F5633-BC00-42E6-A84E-3F47EC28C540}"/>
              </a:ext>
            </a:extLst>
          </p:cNvPr>
          <p:cNvSpPr>
            <a:spLocks noGrp="1"/>
          </p:cNvSpPr>
          <p:nvPr>
            <p:ph type="sldNum" sz="quarter" idx="11"/>
          </p:nvPr>
        </p:nvSpPr>
        <p:spPr/>
        <p:txBody>
          <a:bodyPr/>
          <a:lstStyle/>
          <a:p>
            <a:fld id="{FDAFAA84-93FD-4C2C-AE46-F7D42BEF3958}" type="slidenum">
              <a:rPr lang="en-GB" smtClean="0"/>
              <a:pPr/>
              <a:t>14</a:t>
            </a:fld>
            <a:endParaRPr lang="en-GB" sz="1600" dirty="0">
              <a:solidFill>
                <a:schemeClr val="tx1"/>
              </a:solidFill>
            </a:endParaRPr>
          </a:p>
        </p:txBody>
      </p:sp>
      <p:pic>
        <p:nvPicPr>
          <p:cNvPr id="10" name="图片 15">
            <a:extLst>
              <a:ext uri="{FF2B5EF4-FFF2-40B4-BE49-F238E27FC236}">
                <a16:creationId xmlns:a16="http://schemas.microsoft.com/office/drawing/2014/main" id="{9769E185-D3BB-4BB5-81D0-757C92AE214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8746" y="3362687"/>
            <a:ext cx="9005610" cy="3213549"/>
          </a:xfrm>
          <a:prstGeom prst="rect">
            <a:avLst/>
          </a:prstGeom>
        </p:spPr>
      </p:pic>
      <p:sp>
        <p:nvSpPr>
          <p:cNvPr id="5" name="矩形 4">
            <a:extLst>
              <a:ext uri="{FF2B5EF4-FFF2-40B4-BE49-F238E27FC236}">
                <a16:creationId xmlns:a16="http://schemas.microsoft.com/office/drawing/2014/main" id="{5345B5FD-4392-A249-8623-52B48EA1680B}"/>
              </a:ext>
            </a:extLst>
          </p:cNvPr>
          <p:cNvSpPr/>
          <p:nvPr/>
        </p:nvSpPr>
        <p:spPr>
          <a:xfrm>
            <a:off x="668338" y="1841689"/>
            <a:ext cx="9005611" cy="1569660"/>
          </a:xfrm>
          <a:prstGeom prst="rect">
            <a:avLst/>
          </a:prstGeom>
        </p:spPr>
        <p:txBody>
          <a:bodyPr wrap="square">
            <a:spAutoFit/>
          </a:bodyPr>
          <a:lstStyle/>
          <a:p>
            <a:r>
              <a:rPr lang="en" altLang="zh-CN" dirty="0">
                <a:solidFill>
                  <a:srgbClr val="003299"/>
                </a:solidFill>
                <a:latin typeface="Times New Roman" panose="02020603050405020304" pitchFamily="18" charset="0"/>
              </a:rPr>
              <a:t>Wen’s group proposed a stretchable triboelectric sensor with </a:t>
            </a:r>
            <a:r>
              <a:rPr lang="en" altLang="zh-CN" b="1" dirty="0">
                <a:solidFill>
                  <a:srgbClr val="FF6500"/>
                </a:solidFill>
                <a:latin typeface="Times New Roman" panose="02020603050405020304" pitchFamily="18" charset="0"/>
              </a:rPr>
              <a:t>wrinkles </a:t>
            </a:r>
            <a:r>
              <a:rPr lang="en" altLang="zh-CN" dirty="0">
                <a:solidFill>
                  <a:srgbClr val="003299"/>
                </a:solidFill>
                <a:latin typeface="Times New Roman" panose="02020603050405020304" pitchFamily="18" charset="0"/>
              </a:rPr>
              <a:t>on the surface which strengthen the output of signal. According to this idea, I designed different </a:t>
            </a:r>
            <a:r>
              <a:rPr lang="en" altLang="zh-CN" b="1" dirty="0">
                <a:solidFill>
                  <a:srgbClr val="FF6600"/>
                </a:solidFill>
                <a:latin typeface="Times New Roman" panose="02020603050405020304" pitchFamily="18" charset="0"/>
              </a:rPr>
              <a:t>bulges</a:t>
            </a:r>
            <a:r>
              <a:rPr lang="en" altLang="zh-CN" dirty="0">
                <a:solidFill>
                  <a:srgbClr val="003299"/>
                </a:solidFill>
                <a:latin typeface="Times New Roman" panose="02020603050405020304" pitchFamily="18" charset="0"/>
              </a:rPr>
              <a:t> on silicone rubber layer as surface feature. </a:t>
            </a:r>
            <a:endParaRPr lang="en" altLang="zh-CN" dirty="0">
              <a:solidFill>
                <a:srgbClr val="003299"/>
              </a:solidFill>
              <a:effectLst/>
              <a:latin typeface="Times New Roman" panose="02020603050405020304" pitchFamily="18" charset="0"/>
            </a:endParaRPr>
          </a:p>
        </p:txBody>
      </p:sp>
      <p:sp>
        <p:nvSpPr>
          <p:cNvPr id="6" name="矩形 5">
            <a:extLst>
              <a:ext uri="{FF2B5EF4-FFF2-40B4-BE49-F238E27FC236}">
                <a16:creationId xmlns:a16="http://schemas.microsoft.com/office/drawing/2014/main" id="{8D59F198-8D9A-6244-820D-23AC47A88CB3}"/>
              </a:ext>
            </a:extLst>
          </p:cNvPr>
          <p:cNvSpPr/>
          <p:nvPr/>
        </p:nvSpPr>
        <p:spPr>
          <a:xfrm>
            <a:off x="246604" y="6251753"/>
            <a:ext cx="9658854" cy="954107"/>
          </a:xfrm>
          <a:prstGeom prst="rect">
            <a:avLst/>
          </a:prstGeom>
        </p:spPr>
        <p:txBody>
          <a:bodyPr wrap="square">
            <a:spAutoFit/>
          </a:bodyPr>
          <a:lstStyle/>
          <a:p>
            <a:br>
              <a:rPr lang="en" altLang="zh-CN" sz="1400" dirty="0">
                <a:latin typeface="Times New Roman" panose="02020603050405020304" pitchFamily="18" charset="0"/>
              </a:rPr>
            </a:br>
            <a:endParaRPr lang="en" altLang="zh-CN" sz="1400" dirty="0">
              <a:latin typeface="Times New Roman" panose="02020603050405020304" pitchFamily="18" charset="0"/>
            </a:endParaRPr>
          </a:p>
          <a:p>
            <a:r>
              <a:rPr lang="en" altLang="zh-CN" sz="1400" dirty="0">
                <a:solidFill>
                  <a:srgbClr val="003299"/>
                </a:solidFill>
                <a:latin typeface="Times New Roman" panose="02020603050405020304" pitchFamily="18" charset="0"/>
              </a:rPr>
              <a:t>[1] Z. Wen </a:t>
            </a:r>
            <a:r>
              <a:rPr lang="en" altLang="zh-CN" sz="1400" i="1" dirty="0">
                <a:solidFill>
                  <a:srgbClr val="003299"/>
                </a:solidFill>
                <a:latin typeface="Times New Roman" panose="02020603050405020304" pitchFamily="18" charset="0"/>
              </a:rPr>
              <a:t>et al.</a:t>
            </a:r>
            <a:r>
              <a:rPr lang="en" altLang="zh-CN" sz="1400" dirty="0">
                <a:solidFill>
                  <a:srgbClr val="003299"/>
                </a:solidFill>
                <a:latin typeface="Times New Roman" panose="02020603050405020304" pitchFamily="18" charset="0"/>
              </a:rPr>
              <a:t>, “A Wrinkled PEDOT:PSS Film Based Stretchable and Transparent Triboelectric Nanogenerator for Wearable Energy Harvesters and Active Motion Sensors,” </a:t>
            </a:r>
            <a:r>
              <a:rPr lang="en" altLang="zh-CN" sz="1400" i="1" dirty="0">
                <a:solidFill>
                  <a:srgbClr val="003299"/>
                </a:solidFill>
                <a:latin typeface="Times New Roman" panose="02020603050405020304" pitchFamily="18" charset="0"/>
              </a:rPr>
              <a:t>Adv. </a:t>
            </a:r>
            <a:r>
              <a:rPr lang="en" altLang="zh-CN" sz="1400" i="1" dirty="0" err="1">
                <a:solidFill>
                  <a:srgbClr val="003299"/>
                </a:solidFill>
                <a:latin typeface="Times New Roman" panose="02020603050405020304" pitchFamily="18" charset="0"/>
              </a:rPr>
              <a:t>Funct</a:t>
            </a:r>
            <a:r>
              <a:rPr lang="en" altLang="zh-CN" sz="1400" i="1" dirty="0">
                <a:solidFill>
                  <a:srgbClr val="003299"/>
                </a:solidFill>
                <a:latin typeface="Times New Roman" panose="02020603050405020304" pitchFamily="18" charset="0"/>
              </a:rPr>
              <a:t>. Mater.</a:t>
            </a:r>
            <a:r>
              <a:rPr lang="en" altLang="zh-CN" sz="1400" dirty="0">
                <a:solidFill>
                  <a:srgbClr val="003299"/>
                </a:solidFill>
                <a:latin typeface="Times New Roman" panose="02020603050405020304" pitchFamily="18" charset="0"/>
              </a:rPr>
              <a:t>, vol. 28, no. 37, Sep. 2018, </a:t>
            </a:r>
            <a:r>
              <a:rPr lang="en" altLang="zh-CN" sz="1400" dirty="0" err="1">
                <a:solidFill>
                  <a:srgbClr val="003299"/>
                </a:solidFill>
                <a:latin typeface="Times New Roman" panose="02020603050405020304" pitchFamily="18" charset="0"/>
              </a:rPr>
              <a:t>doi</a:t>
            </a:r>
            <a:r>
              <a:rPr lang="en" altLang="zh-CN" sz="1400" dirty="0">
                <a:solidFill>
                  <a:srgbClr val="003299"/>
                </a:solidFill>
                <a:latin typeface="Times New Roman" panose="02020603050405020304" pitchFamily="18" charset="0"/>
              </a:rPr>
              <a:t>: 10.1002/adfm.201803684.</a:t>
            </a:r>
            <a:endParaRPr lang="en" altLang="zh-CN" sz="1400" dirty="0">
              <a:solidFill>
                <a:srgbClr val="003299"/>
              </a:solidFill>
              <a:effectLst/>
              <a:latin typeface="Times New Roman" panose="02020603050405020304" pitchFamily="18" charset="0"/>
            </a:endParaRPr>
          </a:p>
        </p:txBody>
      </p:sp>
    </p:spTree>
    <p:extLst>
      <p:ext uri="{BB962C8B-B14F-4D97-AF65-F5344CB8AC3E}">
        <p14:creationId xmlns:p14="http://schemas.microsoft.com/office/powerpoint/2010/main" val="3921466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18F55-20E7-41E5-A7F5-94EF57C295E9}"/>
              </a:ext>
            </a:extLst>
          </p:cNvPr>
          <p:cNvSpPr>
            <a:spLocks noGrp="1"/>
          </p:cNvSpPr>
          <p:nvPr>
            <p:ph type="title"/>
          </p:nvPr>
        </p:nvSpPr>
        <p:spPr/>
        <p:txBody>
          <a:bodyPr/>
          <a:lstStyle/>
          <a:p>
            <a:r>
              <a:rPr lang="en-US" altLang="zh-CN" dirty="0"/>
              <a:t>2. Triboelectric Sensor </a:t>
            </a:r>
            <a:endParaRPr lang="zh-CN" altLang="en-US" dirty="0"/>
          </a:p>
        </p:txBody>
      </p:sp>
      <p:sp>
        <p:nvSpPr>
          <p:cNvPr id="3" name="内容占位符 2">
            <a:extLst>
              <a:ext uri="{FF2B5EF4-FFF2-40B4-BE49-F238E27FC236}">
                <a16:creationId xmlns:a16="http://schemas.microsoft.com/office/drawing/2014/main" id="{0017FA0B-BDE5-477C-B6BD-55ED5FD2DD07}"/>
              </a:ext>
            </a:extLst>
          </p:cNvPr>
          <p:cNvSpPr>
            <a:spLocks noGrp="1"/>
          </p:cNvSpPr>
          <p:nvPr>
            <p:ph idx="1"/>
          </p:nvPr>
        </p:nvSpPr>
        <p:spPr>
          <a:xfrm>
            <a:off x="668338" y="1359694"/>
            <a:ext cx="8628062" cy="5116512"/>
          </a:xfrm>
        </p:spPr>
        <p:txBody>
          <a:bodyPr/>
          <a:lstStyle/>
          <a:p>
            <a:r>
              <a:rPr lang="en-US" altLang="zh-CN" dirty="0"/>
              <a:t>c. Surface Feature</a:t>
            </a:r>
            <a:endParaRPr lang="zh-CN" altLang="en-US" dirty="0"/>
          </a:p>
        </p:txBody>
      </p:sp>
      <p:sp>
        <p:nvSpPr>
          <p:cNvPr id="4" name="灯片编号占位符 3">
            <a:extLst>
              <a:ext uri="{FF2B5EF4-FFF2-40B4-BE49-F238E27FC236}">
                <a16:creationId xmlns:a16="http://schemas.microsoft.com/office/drawing/2014/main" id="{7F2F5633-BC00-42E6-A84E-3F47EC28C540}"/>
              </a:ext>
            </a:extLst>
          </p:cNvPr>
          <p:cNvSpPr>
            <a:spLocks noGrp="1"/>
          </p:cNvSpPr>
          <p:nvPr>
            <p:ph type="sldNum" sz="quarter" idx="11"/>
          </p:nvPr>
        </p:nvSpPr>
        <p:spPr/>
        <p:txBody>
          <a:bodyPr/>
          <a:lstStyle/>
          <a:p>
            <a:fld id="{FDAFAA84-93FD-4C2C-AE46-F7D42BEF3958}" type="slidenum">
              <a:rPr lang="en-GB" smtClean="0"/>
              <a:pPr/>
              <a:t>15</a:t>
            </a:fld>
            <a:endParaRPr lang="en-GB" sz="1600" dirty="0">
              <a:solidFill>
                <a:schemeClr val="tx1"/>
              </a:solidFill>
            </a:endParaRPr>
          </a:p>
        </p:txBody>
      </p:sp>
      <p:pic>
        <p:nvPicPr>
          <p:cNvPr id="8" name="图片 7">
            <a:extLst>
              <a:ext uri="{FF2B5EF4-FFF2-40B4-BE49-F238E27FC236}">
                <a16:creationId xmlns:a16="http://schemas.microsoft.com/office/drawing/2014/main" id="{D82FA316-B00C-6B4E-B07D-05F496F2A29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74892" y="2502694"/>
            <a:ext cx="9279757" cy="4473178"/>
          </a:xfrm>
          <a:prstGeom prst="rect">
            <a:avLst/>
          </a:prstGeom>
        </p:spPr>
      </p:pic>
      <p:sp>
        <p:nvSpPr>
          <p:cNvPr id="9" name="矩形 8">
            <a:extLst>
              <a:ext uri="{FF2B5EF4-FFF2-40B4-BE49-F238E27FC236}">
                <a16:creationId xmlns:a16="http://schemas.microsoft.com/office/drawing/2014/main" id="{88EF3266-AC17-DE46-A443-A0B39AF08749}"/>
              </a:ext>
            </a:extLst>
          </p:cNvPr>
          <p:cNvSpPr/>
          <p:nvPr/>
        </p:nvSpPr>
        <p:spPr>
          <a:xfrm>
            <a:off x="668338" y="1056859"/>
            <a:ext cx="8721508" cy="1569660"/>
          </a:xfrm>
          <a:prstGeom prst="rect">
            <a:avLst/>
          </a:prstGeom>
        </p:spPr>
        <p:txBody>
          <a:bodyPr wrap="square">
            <a:spAutoFit/>
          </a:bodyPr>
          <a:lstStyle/>
          <a:p>
            <a:br>
              <a:rPr lang="en" altLang="zh-CN" dirty="0">
                <a:latin typeface="Times New Roman" panose="02020603050405020304" pitchFamily="18" charset="0"/>
              </a:rPr>
            </a:br>
            <a:endParaRPr lang="en" altLang="zh-CN" dirty="0">
              <a:latin typeface="Times New Roman" panose="02020603050405020304" pitchFamily="18" charset="0"/>
            </a:endParaRPr>
          </a:p>
          <a:p>
            <a:r>
              <a:rPr lang="en" altLang="zh-CN" dirty="0">
                <a:solidFill>
                  <a:srgbClr val="003299"/>
                </a:solidFill>
                <a:latin typeface="Times New Roman" panose="02020603050405020304" pitchFamily="18" charset="0"/>
              </a:rPr>
              <a:t>Exert the </a:t>
            </a:r>
            <a:r>
              <a:rPr lang="en" altLang="zh-CN" b="1" dirty="0">
                <a:solidFill>
                  <a:srgbClr val="FF6500"/>
                </a:solidFill>
                <a:latin typeface="Times New Roman" panose="02020603050405020304" pitchFamily="18" charset="0"/>
              </a:rPr>
              <a:t>equal force </a:t>
            </a:r>
            <a:r>
              <a:rPr lang="en" altLang="zh-CN" dirty="0">
                <a:solidFill>
                  <a:srgbClr val="003299"/>
                </a:solidFill>
                <a:latin typeface="Times New Roman" panose="02020603050405020304" pitchFamily="18" charset="0"/>
              </a:rPr>
              <a:t>with </a:t>
            </a:r>
            <a:r>
              <a:rPr lang="en" altLang="zh-CN" b="1" dirty="0">
                <a:solidFill>
                  <a:srgbClr val="FF6500"/>
                </a:solidFill>
                <a:latin typeface="Times New Roman" panose="02020603050405020304" pitchFamily="18" charset="0"/>
              </a:rPr>
              <a:t>same speed </a:t>
            </a:r>
            <a:r>
              <a:rPr lang="en" altLang="zh-CN" dirty="0">
                <a:solidFill>
                  <a:srgbClr val="003299"/>
                </a:solidFill>
                <a:latin typeface="Times New Roman" panose="02020603050405020304" pitchFamily="18" charset="0"/>
              </a:rPr>
              <a:t>to test their analog signals. Here are the signal testing results:</a:t>
            </a:r>
            <a:endParaRPr lang="en" altLang="zh-CN" dirty="0">
              <a:solidFill>
                <a:srgbClr val="003299"/>
              </a:solidFill>
              <a:effectLst/>
              <a:latin typeface="Times New Roman" panose="02020603050405020304" pitchFamily="18" charset="0"/>
            </a:endParaRPr>
          </a:p>
        </p:txBody>
      </p:sp>
    </p:spTree>
    <p:extLst>
      <p:ext uri="{BB962C8B-B14F-4D97-AF65-F5344CB8AC3E}">
        <p14:creationId xmlns:p14="http://schemas.microsoft.com/office/powerpoint/2010/main" val="3399327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AB63E-9F8D-624E-B2F7-D0A281B2D5B3}"/>
              </a:ext>
            </a:extLst>
          </p:cNvPr>
          <p:cNvSpPr>
            <a:spLocks noGrp="1"/>
          </p:cNvSpPr>
          <p:nvPr>
            <p:ph type="title"/>
          </p:nvPr>
        </p:nvSpPr>
        <p:spPr/>
        <p:txBody>
          <a:bodyPr/>
          <a:lstStyle/>
          <a:p>
            <a:r>
              <a:rPr kumimoji="1" lang="en-US" altLang="zh-CN" dirty="0"/>
              <a:t>3. Sensing Distribution</a:t>
            </a:r>
            <a:endParaRPr kumimoji="1" lang="zh-CN" altLang="en-US" dirty="0"/>
          </a:p>
        </p:txBody>
      </p:sp>
      <p:sp>
        <p:nvSpPr>
          <p:cNvPr id="4" name="灯片编号占位符 3">
            <a:extLst>
              <a:ext uri="{FF2B5EF4-FFF2-40B4-BE49-F238E27FC236}">
                <a16:creationId xmlns:a16="http://schemas.microsoft.com/office/drawing/2014/main" id="{C5113F72-D5D6-5747-9F1F-D0C61BB24C10}"/>
              </a:ext>
            </a:extLst>
          </p:cNvPr>
          <p:cNvSpPr>
            <a:spLocks noGrp="1"/>
          </p:cNvSpPr>
          <p:nvPr>
            <p:ph type="sldNum" sz="quarter" idx="11"/>
          </p:nvPr>
        </p:nvSpPr>
        <p:spPr/>
        <p:txBody>
          <a:bodyPr/>
          <a:lstStyle/>
          <a:p>
            <a:fld id="{FDAFAA84-93FD-4C2C-AE46-F7D42BEF3958}" type="slidenum">
              <a:rPr lang="en-GB" smtClean="0"/>
              <a:pPr/>
              <a:t>16</a:t>
            </a:fld>
            <a:endParaRPr lang="en-GB" sz="1600" dirty="0">
              <a:solidFill>
                <a:schemeClr val="tx1"/>
              </a:solidFill>
            </a:endParaRPr>
          </a:p>
        </p:txBody>
      </p:sp>
      <p:pic>
        <p:nvPicPr>
          <p:cNvPr id="12" name="图片 11">
            <a:extLst>
              <a:ext uri="{FF2B5EF4-FFF2-40B4-BE49-F238E27FC236}">
                <a16:creationId xmlns:a16="http://schemas.microsoft.com/office/drawing/2014/main" id="{D16D78EB-1886-2C4B-8BC0-6D5DEE592CAE}"/>
              </a:ext>
            </a:extLst>
          </p:cNvPr>
          <p:cNvPicPr>
            <a:picLocks noChangeAspect="1"/>
          </p:cNvPicPr>
          <p:nvPr/>
        </p:nvPicPr>
        <p:blipFill>
          <a:blip r:embed="rId2" cstate="screen">
            <a:extLst>
              <a:ext uri="{BEBA8EAE-BF5A-486C-A8C5-ECC9F3942E4B}">
                <a14:imgProps xmlns:a14="http://schemas.microsoft.com/office/drawing/2010/main">
                  <a14:imgLayer r:embed="rId3">
                    <a14:imgEffect>
                      <a14:backgroundRemoval t="10000" b="99861" l="10000" r="90000">
                        <a14:foregroundMark x1="65004" y1="94582" x2="65833" y2="99861"/>
                        <a14:foregroundMark x1="62456" y1="78364" x2="64022" y2="88336"/>
                        <a14:foregroundMark x1="59167" y1="57431" x2="59844" y2="61736"/>
                        <a14:foregroundMark x1="69575" y1="79861" x2="69478" y2="80850"/>
                        <a14:foregroundMark x1="70463" y1="70764" x2="69575" y2="79861"/>
                        <a14:foregroundMark x1="73982" y1="98151" x2="74352" y2="99236"/>
                        <a14:foregroundMark x1="78784" y1="15888" x2="87037" y2="16111"/>
                        <a14:foregroundMark x1="48426" y1="15069" x2="67529" y2="15585"/>
                        <a14:foregroundMark x1="86252" y1="22278" x2="85463" y2="28472"/>
                        <a14:foregroundMark x1="87037" y1="16111" x2="86494" y2="20375"/>
                        <a14:foregroundMark x1="88373" y1="30048" x2="88515" y2="30485"/>
                        <a14:foregroundMark x1="85000" y1="19653" x2="86226" y2="23432"/>
                        <a14:foregroundMark x1="36403" y1="57556" x2="35760" y2="58521"/>
                        <a14:foregroundMark x1="60167" y1="65595" x2="62313" y2="80225"/>
                        <a14:foregroundMark x1="69593" y1="78778" x2="69593" y2="78135"/>
                        <a14:foregroundMark x1="69593" y1="80064" x2="70236" y2="76206"/>
                        <a14:foregroundMark x1="47537" y1="13666" x2="42092" y2="13833"/>
                        <a14:foregroundMark x1="57602" y1="13505" x2="48822" y2="13344"/>
                        <a14:backgroundMark x1="56296" y1="78403" x2="61296" y2="99236"/>
                        <a14:backgroundMark x1="61296" y1="99236" x2="61296" y2="99236"/>
                        <a14:backgroundMark x1="65462" y1="79966" x2="68704" y2="88125"/>
                        <a14:backgroundMark x1="68704" y1="88125" x2="71111" y2="99861"/>
                        <a14:backgroundMark x1="68524" y1="82485" x2="71296" y2="95972"/>
                        <a14:backgroundMark x1="68056" y1="80208" x2="68498" y2="82356"/>
                        <a14:backgroundMark x1="68056" y1="76944" x2="67870" y2="81667"/>
                        <a14:backgroundMark x1="68416" y1="82846" x2="69537" y2="86389"/>
                        <a14:backgroundMark x1="68241" y1="82292" x2="68395" y2="82778"/>
                        <a14:backgroundMark x1="72407" y1="95625" x2="72407" y2="99861"/>
                        <a14:backgroundMark x1="69167" y1="81944" x2="69167" y2="81944"/>
                        <a14:backgroundMark x1="68611" y1="79861" x2="68611" y2="79861"/>
                        <a14:backgroundMark x1="69074" y1="80833" x2="69074" y2="80833"/>
                        <a14:backgroundMark x1="72130" y1="93958" x2="72407" y2="96250"/>
                        <a14:backgroundMark x1="71852" y1="93819" x2="71944" y2="94931"/>
                        <a14:backgroundMark x1="72222" y1="94236" x2="71111" y2="91667"/>
                        <a14:backgroundMark x1="68832" y1="80352" x2="67870" y2="76458"/>
                        <a14:backgroundMark x1="69259" y1="82083" x2="69059" y2="81274"/>
                        <a14:backgroundMark x1="69167" y1="81042" x2="68889" y2="78681"/>
                        <a14:backgroundMark x1="69648" y1="78264" x2="69630" y2="77639"/>
                        <a14:backgroundMark x1="69722" y1="80903" x2="69667" y2="78953"/>
                        <a14:backgroundMark x1="63519" y1="88403" x2="65000" y2="94583"/>
                        <a14:backgroundMark x1="72593" y1="94167" x2="72500" y2="93125"/>
                        <a14:backgroundMark x1="79229" y1="10772" x2="55889" y2="6431"/>
                        <a14:backgroundMark x1="55889" y1="6431" x2="50749" y2="2090"/>
                        <a14:backgroundMark x1="77730" y1="14630" x2="66595" y2="14469"/>
                        <a14:backgroundMark x1="89936" y1="20418" x2="89722" y2="30064"/>
                        <a14:backgroundMark x1="89507" y1="30547" x2="88651" y2="38264"/>
                        <a14:backgroundMark x1="84797" y1="57235" x2="83726" y2="57878"/>
                        <a14:backgroundMark x1="57602" y1="61736" x2="57602" y2="65595"/>
                        <a14:backgroundMark x1="32334" y1="34405" x2="17773" y2="17846"/>
                        <a14:backgroundMark x1="40899" y1="12701" x2="23340" y2="16881"/>
                      </a14:backgroundRemoval>
                    </a14:imgEffect>
                  </a14:imgLayer>
                </a14:imgProps>
              </a:ext>
              <a:ext uri="{28A0092B-C50C-407E-A947-70E740481C1C}">
                <a14:useLocalDpi xmlns:a14="http://schemas.microsoft.com/office/drawing/2010/main"/>
              </a:ext>
            </a:extLst>
          </a:blip>
          <a:stretch>
            <a:fillRect/>
          </a:stretch>
        </p:blipFill>
        <p:spPr>
          <a:xfrm rot="16200000">
            <a:off x="1405749" y="1265933"/>
            <a:ext cx="2848570" cy="3798093"/>
          </a:xfrm>
          <a:prstGeom prst="rect">
            <a:avLst/>
          </a:prstGeom>
        </p:spPr>
      </p:pic>
      <p:sp>
        <p:nvSpPr>
          <p:cNvPr id="13" name="内容占位符 2">
            <a:extLst>
              <a:ext uri="{FF2B5EF4-FFF2-40B4-BE49-F238E27FC236}">
                <a16:creationId xmlns:a16="http://schemas.microsoft.com/office/drawing/2014/main" id="{60F9C9F4-038E-9841-9CDC-852C75DEFFA7}"/>
              </a:ext>
            </a:extLst>
          </p:cNvPr>
          <p:cNvSpPr txBox="1">
            <a:spLocks/>
          </p:cNvSpPr>
          <p:nvPr/>
        </p:nvSpPr>
        <p:spPr bwMode="auto">
          <a:xfrm>
            <a:off x="597059" y="1460163"/>
            <a:ext cx="6602412" cy="489148"/>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algn="l" defTabSz="1014413" rtl="0" fontAlgn="base">
              <a:spcBef>
                <a:spcPct val="20000"/>
              </a:spcBef>
              <a:spcAft>
                <a:spcPct val="0"/>
              </a:spcAft>
              <a:defRPr sz="2500" b="1">
                <a:solidFill>
                  <a:srgbClr val="003399"/>
                </a:solidFill>
                <a:latin typeface="+mn-lt"/>
                <a:ea typeface="+mn-ea"/>
                <a:cs typeface="+mn-cs"/>
              </a:defRPr>
            </a:lvl1pPr>
            <a:lvl2pPr marL="374650" indent="6350" algn="l" defTabSz="1014413" rtl="0" fontAlgn="base">
              <a:spcBef>
                <a:spcPct val="20000"/>
              </a:spcBef>
              <a:spcAft>
                <a:spcPct val="0"/>
              </a:spcAft>
              <a:defRPr sz="2600">
                <a:solidFill>
                  <a:srgbClr val="003399"/>
                </a:solidFill>
                <a:latin typeface="+mn-lt"/>
              </a:defRPr>
            </a:lvl2pPr>
            <a:lvl3pPr marL="755650" algn="l" defTabSz="1014413" rtl="0" fontAlgn="base">
              <a:spcBef>
                <a:spcPct val="20000"/>
              </a:spcBef>
              <a:spcAft>
                <a:spcPct val="0"/>
              </a:spcAft>
              <a:defRPr sz="2200" b="1">
                <a:solidFill>
                  <a:srgbClr val="FF6600"/>
                </a:solidFill>
                <a:latin typeface="+mn-lt"/>
              </a:defRPr>
            </a:lvl3pPr>
            <a:lvl4pPr marL="1143000" indent="6350" algn="l" defTabSz="1014413" rtl="0" fontAlgn="base">
              <a:spcBef>
                <a:spcPct val="20000"/>
              </a:spcBef>
              <a:spcAft>
                <a:spcPct val="0"/>
              </a:spcAft>
              <a:defRPr sz="2200" i="1">
                <a:solidFill>
                  <a:srgbClr val="003399"/>
                </a:solidFill>
                <a:latin typeface="+mn-lt"/>
              </a:defRPr>
            </a:lvl4pPr>
            <a:lvl5pPr marL="1524000" algn="l" defTabSz="1014413" rtl="0" fontAlgn="base">
              <a:spcBef>
                <a:spcPct val="20000"/>
              </a:spcBef>
              <a:spcAft>
                <a:spcPct val="0"/>
              </a:spcAft>
              <a:defRPr sz="2000">
                <a:solidFill>
                  <a:srgbClr val="003399"/>
                </a:solidFill>
                <a:latin typeface="+mn-lt"/>
              </a:defRPr>
            </a:lvl5pPr>
            <a:lvl6pPr marL="1981200" algn="l" defTabSz="1014413" rtl="0" fontAlgn="base">
              <a:spcBef>
                <a:spcPct val="20000"/>
              </a:spcBef>
              <a:spcAft>
                <a:spcPct val="0"/>
              </a:spcAft>
              <a:defRPr sz="2000">
                <a:solidFill>
                  <a:srgbClr val="003399"/>
                </a:solidFill>
                <a:latin typeface="+mn-lt"/>
              </a:defRPr>
            </a:lvl6pPr>
            <a:lvl7pPr marL="2438400" algn="l" defTabSz="1014413" rtl="0" fontAlgn="base">
              <a:spcBef>
                <a:spcPct val="20000"/>
              </a:spcBef>
              <a:spcAft>
                <a:spcPct val="0"/>
              </a:spcAft>
              <a:defRPr sz="2000">
                <a:solidFill>
                  <a:srgbClr val="003399"/>
                </a:solidFill>
                <a:latin typeface="+mn-lt"/>
              </a:defRPr>
            </a:lvl7pPr>
            <a:lvl8pPr marL="2895600" algn="l" defTabSz="1014413" rtl="0" fontAlgn="base">
              <a:spcBef>
                <a:spcPct val="20000"/>
              </a:spcBef>
              <a:spcAft>
                <a:spcPct val="0"/>
              </a:spcAft>
              <a:defRPr sz="2000">
                <a:solidFill>
                  <a:srgbClr val="003399"/>
                </a:solidFill>
                <a:latin typeface="+mn-lt"/>
              </a:defRPr>
            </a:lvl8pPr>
            <a:lvl9pPr marL="3352800" algn="l" defTabSz="1014413" rtl="0" fontAlgn="base">
              <a:spcBef>
                <a:spcPct val="20000"/>
              </a:spcBef>
              <a:spcAft>
                <a:spcPct val="0"/>
              </a:spcAft>
              <a:defRPr sz="2000">
                <a:solidFill>
                  <a:srgbClr val="003399"/>
                </a:solidFill>
                <a:latin typeface="+mn-lt"/>
              </a:defRPr>
            </a:lvl9pPr>
          </a:lstStyle>
          <a:p>
            <a:pPr eaLnBrk="1" hangingPunct="1"/>
            <a:r>
              <a:rPr kumimoji="1" lang="en-US" altLang="zh-CN" kern="0" dirty="0"/>
              <a:t>a. Triboelectric Sensor</a:t>
            </a:r>
            <a:endParaRPr kumimoji="1" lang="zh-CN" altLang="en-US" kern="0" dirty="0"/>
          </a:p>
        </p:txBody>
      </p:sp>
      <p:grpSp>
        <p:nvGrpSpPr>
          <p:cNvPr id="14" name="Group 8">
            <a:extLst>
              <a:ext uri="{FF2B5EF4-FFF2-40B4-BE49-F238E27FC236}">
                <a16:creationId xmlns:a16="http://schemas.microsoft.com/office/drawing/2014/main" id="{29471115-E789-1546-A27A-658B533F21CB}"/>
              </a:ext>
            </a:extLst>
          </p:cNvPr>
          <p:cNvGrpSpPr/>
          <p:nvPr/>
        </p:nvGrpSpPr>
        <p:grpSpPr>
          <a:xfrm>
            <a:off x="5063009" y="1460163"/>
            <a:ext cx="6255261" cy="1499491"/>
            <a:chOff x="4568569" y="1783410"/>
            <a:chExt cx="6255261" cy="1499491"/>
          </a:xfrm>
        </p:grpSpPr>
        <p:grpSp>
          <p:nvGrpSpPr>
            <p:cNvPr id="15" name="组合 60">
              <a:extLst>
                <a:ext uri="{FF2B5EF4-FFF2-40B4-BE49-F238E27FC236}">
                  <a16:creationId xmlns:a16="http://schemas.microsoft.com/office/drawing/2014/main" id="{C3A7FC17-3245-F045-9BC4-08AF860C7F27}"/>
                </a:ext>
              </a:extLst>
            </p:cNvPr>
            <p:cNvGrpSpPr/>
            <p:nvPr/>
          </p:nvGrpSpPr>
          <p:grpSpPr>
            <a:xfrm>
              <a:off x="4568569" y="1783410"/>
              <a:ext cx="6255261" cy="1499491"/>
              <a:chOff x="1139032" y="3417094"/>
              <a:chExt cx="11514039" cy="2202679"/>
            </a:xfrm>
          </p:grpSpPr>
          <p:sp>
            <p:nvSpPr>
              <p:cNvPr id="28" name="文本框 61">
                <a:extLst>
                  <a:ext uri="{FF2B5EF4-FFF2-40B4-BE49-F238E27FC236}">
                    <a16:creationId xmlns:a16="http://schemas.microsoft.com/office/drawing/2014/main" id="{3097F616-416B-5744-B943-65A68512EF99}"/>
                  </a:ext>
                </a:extLst>
              </p:cNvPr>
              <p:cNvSpPr txBox="1"/>
              <p:nvPr/>
            </p:nvSpPr>
            <p:spPr>
              <a:xfrm>
                <a:off x="9272543" y="3417094"/>
                <a:ext cx="3380528" cy="384292"/>
              </a:xfrm>
              <a:prstGeom prst="rect">
                <a:avLst/>
              </a:prstGeom>
              <a:noFill/>
            </p:spPr>
            <p:txBody>
              <a:bodyPr wrap="square" rtlCol="0">
                <a:spAutoFit/>
              </a:bodyPr>
              <a:lstStyle/>
              <a:p>
                <a:r>
                  <a:rPr lang="en-US" altLang="zh-CN" sz="1050" dirty="0">
                    <a:solidFill>
                      <a:srgbClr val="003399"/>
                    </a:solidFill>
                  </a:rPr>
                  <a:t>INPUT</a:t>
                </a:r>
                <a:endParaRPr lang="zh-CN" altLang="en-US" sz="1050" dirty="0">
                  <a:solidFill>
                    <a:srgbClr val="003399"/>
                  </a:solidFill>
                </a:endParaRPr>
              </a:p>
            </p:txBody>
          </p:sp>
          <p:sp>
            <p:nvSpPr>
              <p:cNvPr id="29" name="矩形 62">
                <a:extLst>
                  <a:ext uri="{FF2B5EF4-FFF2-40B4-BE49-F238E27FC236}">
                    <a16:creationId xmlns:a16="http://schemas.microsoft.com/office/drawing/2014/main" id="{7E7BCA60-D612-C846-B479-25FECB9C2D76}"/>
                  </a:ext>
                </a:extLst>
              </p:cNvPr>
              <p:cNvSpPr/>
              <p:nvPr/>
            </p:nvSpPr>
            <p:spPr bwMode="auto">
              <a:xfrm>
                <a:off x="2903572" y="4313178"/>
                <a:ext cx="3838013" cy="259865"/>
              </a:xfrm>
              <a:custGeom>
                <a:avLst/>
                <a:gdLst>
                  <a:gd name="connsiteX0" fmla="*/ 0 w 3838013"/>
                  <a:gd name="connsiteY0" fmla="*/ 0 h 259865"/>
                  <a:gd name="connsiteX1" fmla="*/ 471527 w 3838013"/>
                  <a:gd name="connsiteY1" fmla="*/ 0 h 259865"/>
                  <a:gd name="connsiteX2" fmla="*/ 981435 w 3838013"/>
                  <a:gd name="connsiteY2" fmla="*/ 0 h 259865"/>
                  <a:gd name="connsiteX3" fmla="*/ 1452962 w 3838013"/>
                  <a:gd name="connsiteY3" fmla="*/ 0 h 259865"/>
                  <a:gd name="connsiteX4" fmla="*/ 2078010 w 3838013"/>
                  <a:gd name="connsiteY4" fmla="*/ 0 h 259865"/>
                  <a:gd name="connsiteX5" fmla="*/ 2587917 w 3838013"/>
                  <a:gd name="connsiteY5" fmla="*/ 0 h 259865"/>
                  <a:gd name="connsiteX6" fmla="*/ 3097825 w 3838013"/>
                  <a:gd name="connsiteY6" fmla="*/ 0 h 259865"/>
                  <a:gd name="connsiteX7" fmla="*/ 3838013 w 3838013"/>
                  <a:gd name="connsiteY7" fmla="*/ 0 h 259865"/>
                  <a:gd name="connsiteX8" fmla="*/ 3838013 w 3838013"/>
                  <a:gd name="connsiteY8" fmla="*/ 259865 h 259865"/>
                  <a:gd name="connsiteX9" fmla="*/ 3289725 w 3838013"/>
                  <a:gd name="connsiteY9" fmla="*/ 259865 h 259865"/>
                  <a:gd name="connsiteX10" fmla="*/ 2664678 w 3838013"/>
                  <a:gd name="connsiteY10" fmla="*/ 259865 h 259865"/>
                  <a:gd name="connsiteX11" fmla="*/ 2116390 w 3838013"/>
                  <a:gd name="connsiteY11" fmla="*/ 259865 h 259865"/>
                  <a:gd name="connsiteX12" fmla="*/ 1568102 w 3838013"/>
                  <a:gd name="connsiteY12" fmla="*/ 259865 h 259865"/>
                  <a:gd name="connsiteX13" fmla="*/ 981435 w 3838013"/>
                  <a:gd name="connsiteY13" fmla="*/ 259865 h 259865"/>
                  <a:gd name="connsiteX14" fmla="*/ 0 w 3838013"/>
                  <a:gd name="connsiteY14" fmla="*/ 259865 h 259865"/>
                  <a:gd name="connsiteX15" fmla="*/ 0 w 3838013"/>
                  <a:gd name="connsiteY15" fmla="*/ 0 h 25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8013" h="259865" fill="none" extrusionOk="0">
                    <a:moveTo>
                      <a:pt x="0" y="0"/>
                    </a:moveTo>
                    <a:cubicBezTo>
                      <a:pt x="166432" y="-41213"/>
                      <a:pt x="336528" y="12837"/>
                      <a:pt x="471527" y="0"/>
                    </a:cubicBezTo>
                    <a:cubicBezTo>
                      <a:pt x="606526" y="-12837"/>
                      <a:pt x="768888" y="5658"/>
                      <a:pt x="981435" y="0"/>
                    </a:cubicBezTo>
                    <a:cubicBezTo>
                      <a:pt x="1193982" y="-5658"/>
                      <a:pt x="1321761" y="20000"/>
                      <a:pt x="1452962" y="0"/>
                    </a:cubicBezTo>
                    <a:cubicBezTo>
                      <a:pt x="1584163" y="-20000"/>
                      <a:pt x="1931750" y="30393"/>
                      <a:pt x="2078010" y="0"/>
                    </a:cubicBezTo>
                    <a:cubicBezTo>
                      <a:pt x="2224270" y="-30393"/>
                      <a:pt x="2449241" y="16773"/>
                      <a:pt x="2587917" y="0"/>
                    </a:cubicBezTo>
                    <a:cubicBezTo>
                      <a:pt x="2726593" y="-16773"/>
                      <a:pt x="2943157" y="53872"/>
                      <a:pt x="3097825" y="0"/>
                    </a:cubicBezTo>
                    <a:cubicBezTo>
                      <a:pt x="3252493" y="-53872"/>
                      <a:pt x="3619314" y="1113"/>
                      <a:pt x="3838013" y="0"/>
                    </a:cubicBezTo>
                    <a:cubicBezTo>
                      <a:pt x="3840436" y="100404"/>
                      <a:pt x="3810758" y="140239"/>
                      <a:pt x="3838013" y="259865"/>
                    </a:cubicBezTo>
                    <a:cubicBezTo>
                      <a:pt x="3594038" y="324291"/>
                      <a:pt x="3471670" y="256961"/>
                      <a:pt x="3289725" y="259865"/>
                    </a:cubicBezTo>
                    <a:cubicBezTo>
                      <a:pt x="3107780" y="262769"/>
                      <a:pt x="2918708" y="204874"/>
                      <a:pt x="2664678" y="259865"/>
                    </a:cubicBezTo>
                    <a:cubicBezTo>
                      <a:pt x="2410648" y="314856"/>
                      <a:pt x="2274820" y="233771"/>
                      <a:pt x="2116390" y="259865"/>
                    </a:cubicBezTo>
                    <a:cubicBezTo>
                      <a:pt x="1957960" y="285959"/>
                      <a:pt x="1679537" y="208092"/>
                      <a:pt x="1568102" y="259865"/>
                    </a:cubicBezTo>
                    <a:cubicBezTo>
                      <a:pt x="1456667" y="311638"/>
                      <a:pt x="1202482" y="255572"/>
                      <a:pt x="981435" y="259865"/>
                    </a:cubicBezTo>
                    <a:cubicBezTo>
                      <a:pt x="760388" y="264158"/>
                      <a:pt x="326593" y="218529"/>
                      <a:pt x="0" y="259865"/>
                    </a:cubicBezTo>
                    <a:cubicBezTo>
                      <a:pt x="-26937" y="181742"/>
                      <a:pt x="7925" y="55863"/>
                      <a:pt x="0" y="0"/>
                    </a:cubicBezTo>
                    <a:close/>
                  </a:path>
                  <a:path w="3838013" h="259865" stroke="0" extrusionOk="0">
                    <a:moveTo>
                      <a:pt x="0" y="0"/>
                    </a:moveTo>
                    <a:cubicBezTo>
                      <a:pt x="177653" y="-8087"/>
                      <a:pt x="359535" y="28481"/>
                      <a:pt x="471527" y="0"/>
                    </a:cubicBezTo>
                    <a:cubicBezTo>
                      <a:pt x="583519" y="-28481"/>
                      <a:pt x="878567" y="54708"/>
                      <a:pt x="1058195" y="0"/>
                    </a:cubicBezTo>
                    <a:cubicBezTo>
                      <a:pt x="1237823" y="-54708"/>
                      <a:pt x="1478118" y="33444"/>
                      <a:pt x="1683243" y="0"/>
                    </a:cubicBezTo>
                    <a:cubicBezTo>
                      <a:pt x="1888368" y="-33444"/>
                      <a:pt x="1979252" y="37514"/>
                      <a:pt x="2154770" y="0"/>
                    </a:cubicBezTo>
                    <a:cubicBezTo>
                      <a:pt x="2330288" y="-37514"/>
                      <a:pt x="2496227" y="720"/>
                      <a:pt x="2587917" y="0"/>
                    </a:cubicBezTo>
                    <a:cubicBezTo>
                      <a:pt x="2679607" y="-720"/>
                      <a:pt x="2999086" y="4560"/>
                      <a:pt x="3136205" y="0"/>
                    </a:cubicBezTo>
                    <a:cubicBezTo>
                      <a:pt x="3273324" y="-4560"/>
                      <a:pt x="3616457" y="34851"/>
                      <a:pt x="3838013" y="0"/>
                    </a:cubicBezTo>
                    <a:cubicBezTo>
                      <a:pt x="3857863" y="53291"/>
                      <a:pt x="3821574" y="148744"/>
                      <a:pt x="3838013" y="259865"/>
                    </a:cubicBezTo>
                    <a:cubicBezTo>
                      <a:pt x="3657411" y="285793"/>
                      <a:pt x="3539039" y="226884"/>
                      <a:pt x="3404866" y="259865"/>
                    </a:cubicBezTo>
                    <a:cubicBezTo>
                      <a:pt x="3270693" y="292846"/>
                      <a:pt x="3165817" y="219501"/>
                      <a:pt x="2933339" y="259865"/>
                    </a:cubicBezTo>
                    <a:cubicBezTo>
                      <a:pt x="2700861" y="300229"/>
                      <a:pt x="2601192" y="208430"/>
                      <a:pt x="2346671" y="259865"/>
                    </a:cubicBezTo>
                    <a:cubicBezTo>
                      <a:pt x="2092150" y="311300"/>
                      <a:pt x="2068954" y="248546"/>
                      <a:pt x="1875143" y="259865"/>
                    </a:cubicBezTo>
                    <a:cubicBezTo>
                      <a:pt x="1681332" y="271184"/>
                      <a:pt x="1490648" y="197704"/>
                      <a:pt x="1326856" y="259865"/>
                    </a:cubicBezTo>
                    <a:cubicBezTo>
                      <a:pt x="1163064" y="322026"/>
                      <a:pt x="940356" y="212578"/>
                      <a:pt x="778568" y="259865"/>
                    </a:cubicBezTo>
                    <a:cubicBezTo>
                      <a:pt x="616780" y="307152"/>
                      <a:pt x="332685" y="213271"/>
                      <a:pt x="0" y="259865"/>
                    </a:cubicBezTo>
                    <a:cubicBezTo>
                      <a:pt x="-28337" y="167476"/>
                      <a:pt x="18884" y="105463"/>
                      <a:pt x="0" y="0"/>
                    </a:cubicBezTo>
                    <a:close/>
                  </a:path>
                </a:pathLst>
              </a:custGeom>
              <a:solidFill>
                <a:srgbClr val="FF6600"/>
              </a:solidFill>
              <a:ln w="952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3514956346">
                      <a:prstGeom prst="rect">
                        <a:avLst/>
                      </a:prstGeom>
                      <ask:type>
                        <ask:lineSketchScribble/>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a:ln>
                    <a:noFill/>
                  </a:ln>
                  <a:effectLst/>
                  <a:latin typeface="Times" pitchFamily="18" charset="0"/>
                </a:endParaRPr>
              </a:p>
            </p:txBody>
          </p:sp>
          <p:sp>
            <p:nvSpPr>
              <p:cNvPr id="30" name="矩形 63">
                <a:extLst>
                  <a:ext uri="{FF2B5EF4-FFF2-40B4-BE49-F238E27FC236}">
                    <a16:creationId xmlns:a16="http://schemas.microsoft.com/office/drawing/2014/main" id="{04638D47-ECD1-8740-BA65-FB394F4811DD}"/>
                  </a:ext>
                </a:extLst>
              </p:cNvPr>
              <p:cNvSpPr/>
              <p:nvPr/>
            </p:nvSpPr>
            <p:spPr bwMode="auto">
              <a:xfrm>
                <a:off x="2903572" y="4847265"/>
                <a:ext cx="3838013" cy="259865"/>
              </a:xfrm>
              <a:prstGeom prst="rect">
                <a:avLst/>
              </a:prstGeom>
              <a:solidFill>
                <a:schemeClr val="accent1"/>
              </a:solidFill>
              <a:ln w="952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2689961858">
                      <a:custGeom>
                        <a:avLst/>
                        <a:gdLst>
                          <a:gd name="connsiteX0" fmla="*/ 0 w 2085087"/>
                          <a:gd name="connsiteY0" fmla="*/ 0 h 176905"/>
                          <a:gd name="connsiteX1" fmla="*/ 500421 w 2085087"/>
                          <a:gd name="connsiteY1" fmla="*/ 0 h 176905"/>
                          <a:gd name="connsiteX2" fmla="*/ 1063394 w 2085087"/>
                          <a:gd name="connsiteY2" fmla="*/ 0 h 176905"/>
                          <a:gd name="connsiteX3" fmla="*/ 1626368 w 2085087"/>
                          <a:gd name="connsiteY3" fmla="*/ 0 h 176905"/>
                          <a:gd name="connsiteX4" fmla="*/ 2085087 w 2085087"/>
                          <a:gd name="connsiteY4" fmla="*/ 0 h 176905"/>
                          <a:gd name="connsiteX5" fmla="*/ 2085087 w 2085087"/>
                          <a:gd name="connsiteY5" fmla="*/ 176905 h 176905"/>
                          <a:gd name="connsiteX6" fmla="*/ 1605517 w 2085087"/>
                          <a:gd name="connsiteY6" fmla="*/ 176905 h 176905"/>
                          <a:gd name="connsiteX7" fmla="*/ 1042544 w 2085087"/>
                          <a:gd name="connsiteY7" fmla="*/ 176905 h 176905"/>
                          <a:gd name="connsiteX8" fmla="*/ 521272 w 2085087"/>
                          <a:gd name="connsiteY8" fmla="*/ 176905 h 176905"/>
                          <a:gd name="connsiteX9" fmla="*/ 0 w 2085087"/>
                          <a:gd name="connsiteY9" fmla="*/ 176905 h 176905"/>
                          <a:gd name="connsiteX10" fmla="*/ 0 w 2085087"/>
                          <a:gd name="connsiteY10" fmla="*/ 0 h 17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5087" h="176905" fill="none" extrusionOk="0">
                            <a:moveTo>
                              <a:pt x="0" y="0"/>
                            </a:moveTo>
                            <a:cubicBezTo>
                              <a:pt x="214084" y="-700"/>
                              <a:pt x="305995" y="35054"/>
                              <a:pt x="500421" y="0"/>
                            </a:cubicBezTo>
                            <a:cubicBezTo>
                              <a:pt x="694847" y="-35054"/>
                              <a:pt x="856919" y="27049"/>
                              <a:pt x="1063394" y="0"/>
                            </a:cubicBezTo>
                            <a:cubicBezTo>
                              <a:pt x="1269869" y="-27049"/>
                              <a:pt x="1458122" y="17724"/>
                              <a:pt x="1626368" y="0"/>
                            </a:cubicBezTo>
                            <a:cubicBezTo>
                              <a:pt x="1794614" y="-17724"/>
                              <a:pt x="1957094" y="50020"/>
                              <a:pt x="2085087" y="0"/>
                            </a:cubicBezTo>
                            <a:cubicBezTo>
                              <a:pt x="2103558" y="45342"/>
                              <a:pt x="2065265" y="134164"/>
                              <a:pt x="2085087" y="176905"/>
                            </a:cubicBezTo>
                            <a:cubicBezTo>
                              <a:pt x="1924340" y="184604"/>
                              <a:pt x="1824792" y="159413"/>
                              <a:pt x="1605517" y="176905"/>
                            </a:cubicBezTo>
                            <a:cubicBezTo>
                              <a:pt x="1386242" y="194397"/>
                              <a:pt x="1262413" y="159802"/>
                              <a:pt x="1042544" y="176905"/>
                            </a:cubicBezTo>
                            <a:cubicBezTo>
                              <a:pt x="822675" y="194008"/>
                              <a:pt x="725661" y="137867"/>
                              <a:pt x="521272" y="176905"/>
                            </a:cubicBezTo>
                            <a:cubicBezTo>
                              <a:pt x="316883" y="215943"/>
                              <a:pt x="191484" y="176313"/>
                              <a:pt x="0" y="176905"/>
                            </a:cubicBezTo>
                            <a:cubicBezTo>
                              <a:pt x="-8241" y="113484"/>
                              <a:pt x="17924" y="81740"/>
                              <a:pt x="0" y="0"/>
                            </a:cubicBezTo>
                            <a:close/>
                          </a:path>
                          <a:path w="2085087" h="176905" stroke="0" extrusionOk="0">
                            <a:moveTo>
                              <a:pt x="0" y="0"/>
                            </a:moveTo>
                            <a:cubicBezTo>
                              <a:pt x="100383" y="-54933"/>
                              <a:pt x="364399" y="30309"/>
                              <a:pt x="458719" y="0"/>
                            </a:cubicBezTo>
                            <a:cubicBezTo>
                              <a:pt x="553039" y="-30309"/>
                              <a:pt x="761096" y="33152"/>
                              <a:pt x="1000842" y="0"/>
                            </a:cubicBezTo>
                            <a:cubicBezTo>
                              <a:pt x="1240588" y="-33152"/>
                              <a:pt x="1251288" y="53255"/>
                              <a:pt x="1501263" y="0"/>
                            </a:cubicBezTo>
                            <a:cubicBezTo>
                              <a:pt x="1751238" y="-53255"/>
                              <a:pt x="1823339" y="28062"/>
                              <a:pt x="2085087" y="0"/>
                            </a:cubicBezTo>
                            <a:cubicBezTo>
                              <a:pt x="2100138" y="81308"/>
                              <a:pt x="2070154" y="135919"/>
                              <a:pt x="2085087" y="176905"/>
                            </a:cubicBezTo>
                            <a:cubicBezTo>
                              <a:pt x="1930234" y="181045"/>
                              <a:pt x="1780691" y="115528"/>
                              <a:pt x="1563815" y="176905"/>
                            </a:cubicBezTo>
                            <a:cubicBezTo>
                              <a:pt x="1346939" y="238282"/>
                              <a:pt x="1149079" y="118300"/>
                              <a:pt x="1000842" y="176905"/>
                            </a:cubicBezTo>
                            <a:cubicBezTo>
                              <a:pt x="852605" y="235510"/>
                              <a:pt x="712223" y="149316"/>
                              <a:pt x="479570" y="176905"/>
                            </a:cubicBezTo>
                            <a:cubicBezTo>
                              <a:pt x="246917" y="204494"/>
                              <a:pt x="126945" y="175249"/>
                              <a:pt x="0" y="176905"/>
                            </a:cubicBezTo>
                            <a:cubicBezTo>
                              <a:pt x="-18019" y="134334"/>
                              <a:pt x="2331" y="42136"/>
                              <a:pt x="0" y="0"/>
                            </a:cubicBezTo>
                            <a:close/>
                          </a:path>
                        </a:pathLst>
                      </a:custGeom>
                      <ask:type>
                        <ask:lineSketchNone/>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a:ln>
                    <a:noFill/>
                  </a:ln>
                  <a:effectLst/>
                  <a:latin typeface="Times" pitchFamily="18" charset="0"/>
                </a:endParaRPr>
              </a:p>
            </p:txBody>
          </p:sp>
          <p:sp>
            <p:nvSpPr>
              <p:cNvPr id="31" name="矩形 64">
                <a:extLst>
                  <a:ext uri="{FF2B5EF4-FFF2-40B4-BE49-F238E27FC236}">
                    <a16:creationId xmlns:a16="http://schemas.microsoft.com/office/drawing/2014/main" id="{4EFEC8ED-2DEB-1D4C-887A-BD040073F0FC}"/>
                  </a:ext>
                </a:extLst>
              </p:cNvPr>
              <p:cNvSpPr/>
              <p:nvPr/>
            </p:nvSpPr>
            <p:spPr bwMode="auto">
              <a:xfrm>
                <a:off x="2903572" y="4137814"/>
                <a:ext cx="3838013" cy="17445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solidFill>
                    <a:srgbClr val="FF6600"/>
                  </a:solidFill>
                  <a:effectLst/>
                  <a:latin typeface="Times" pitchFamily="18" charset="0"/>
                </a:endParaRPr>
              </a:p>
            </p:txBody>
          </p:sp>
          <p:sp>
            <p:nvSpPr>
              <p:cNvPr id="32" name="矩形 65">
                <a:extLst>
                  <a:ext uri="{FF2B5EF4-FFF2-40B4-BE49-F238E27FC236}">
                    <a16:creationId xmlns:a16="http://schemas.microsoft.com/office/drawing/2014/main" id="{1C30EE7E-8612-E447-8473-C8B4030604E5}"/>
                  </a:ext>
                </a:extLst>
              </p:cNvPr>
              <p:cNvSpPr/>
              <p:nvPr/>
            </p:nvSpPr>
            <p:spPr bwMode="auto">
              <a:xfrm>
                <a:off x="2903572" y="5108947"/>
                <a:ext cx="3838013" cy="174456"/>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33" name="矩形 71">
                <a:extLst>
                  <a:ext uri="{FF2B5EF4-FFF2-40B4-BE49-F238E27FC236}">
                    <a16:creationId xmlns:a16="http://schemas.microsoft.com/office/drawing/2014/main" id="{36EE0DAC-D798-7042-A562-C58F96E1DA0D}"/>
                  </a:ext>
                </a:extLst>
              </p:cNvPr>
              <p:cNvSpPr/>
              <p:nvPr/>
            </p:nvSpPr>
            <p:spPr bwMode="auto">
              <a:xfrm>
                <a:off x="2903572" y="3961541"/>
                <a:ext cx="3838013" cy="174455"/>
              </a:xfrm>
              <a:prstGeom prst="rect">
                <a:avLst/>
              </a:prstGeom>
              <a:solidFill>
                <a:srgbClr val="0033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a:ln>
                    <a:noFill/>
                  </a:ln>
                  <a:solidFill>
                    <a:srgbClr val="FF6600"/>
                  </a:solidFill>
                  <a:effectLst/>
                  <a:latin typeface="Times" pitchFamily="18" charset="0"/>
                </a:endParaRPr>
              </a:p>
            </p:txBody>
          </p:sp>
          <p:sp>
            <p:nvSpPr>
              <p:cNvPr id="34" name="矩形 75">
                <a:extLst>
                  <a:ext uri="{FF2B5EF4-FFF2-40B4-BE49-F238E27FC236}">
                    <a16:creationId xmlns:a16="http://schemas.microsoft.com/office/drawing/2014/main" id="{30C8E48F-DE27-4044-8A4C-C69D681A567B}"/>
                  </a:ext>
                </a:extLst>
              </p:cNvPr>
              <p:cNvSpPr/>
              <p:nvPr/>
            </p:nvSpPr>
            <p:spPr bwMode="auto">
              <a:xfrm>
                <a:off x="2903572" y="5281585"/>
                <a:ext cx="3838013" cy="174456"/>
              </a:xfrm>
              <a:prstGeom prst="rect">
                <a:avLst/>
              </a:prstGeom>
              <a:solidFill>
                <a:srgbClr val="0033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solidFill>
                    <a:srgbClr val="FF6600"/>
                  </a:solidFill>
                  <a:effectLst/>
                  <a:latin typeface="Times" pitchFamily="18" charset="0"/>
                </a:endParaRPr>
              </a:p>
            </p:txBody>
          </p:sp>
          <p:cxnSp>
            <p:nvCxnSpPr>
              <p:cNvPr id="35" name="连接符: 曲线 79">
                <a:extLst>
                  <a:ext uri="{FF2B5EF4-FFF2-40B4-BE49-F238E27FC236}">
                    <a16:creationId xmlns:a16="http://schemas.microsoft.com/office/drawing/2014/main" id="{F109A62A-BF61-A949-A489-578879D40D12}"/>
                  </a:ext>
                </a:extLst>
              </p:cNvPr>
              <p:cNvCxnSpPr>
                <a:cxnSpLocks/>
              </p:cNvCxnSpPr>
              <p:nvPr/>
            </p:nvCxnSpPr>
            <p:spPr bwMode="auto">
              <a:xfrm flipV="1">
                <a:off x="6023776" y="3700769"/>
                <a:ext cx="3314648" cy="610591"/>
              </a:xfrm>
              <a:prstGeom prst="curvedConnector3">
                <a:avLst/>
              </a:prstGeom>
              <a:solidFill>
                <a:schemeClr val="accent1"/>
              </a:solidFill>
              <a:ln w="9525" cap="flat" cmpd="sng" algn="ctr">
                <a:solidFill>
                  <a:schemeClr val="tx1"/>
                </a:solidFill>
                <a:prstDash val="solid"/>
                <a:round/>
                <a:headEnd type="none" w="med" len="med"/>
                <a:tailEnd type="none" w="med" len="med"/>
              </a:ln>
              <a:effectLst/>
            </p:spPr>
          </p:cxnSp>
          <p:sp>
            <p:nvSpPr>
              <p:cNvPr id="36" name="任意多边形: 形状 80">
                <a:extLst>
                  <a:ext uri="{FF2B5EF4-FFF2-40B4-BE49-F238E27FC236}">
                    <a16:creationId xmlns:a16="http://schemas.microsoft.com/office/drawing/2014/main" id="{943293C3-768F-B44C-AEAC-870171BF4160}"/>
                  </a:ext>
                </a:extLst>
              </p:cNvPr>
              <p:cNvSpPr/>
              <p:nvPr/>
            </p:nvSpPr>
            <p:spPr bwMode="auto">
              <a:xfrm>
                <a:off x="5860163" y="5088925"/>
                <a:ext cx="3524285" cy="407722"/>
              </a:xfrm>
              <a:custGeom>
                <a:avLst/>
                <a:gdLst>
                  <a:gd name="connsiteX0" fmla="*/ 0 w 1548072"/>
                  <a:gd name="connsiteY0" fmla="*/ 0 h 212920"/>
                  <a:gd name="connsiteX1" fmla="*/ 1085850 w 1548072"/>
                  <a:gd name="connsiteY1" fmla="*/ 59531 h 212920"/>
                  <a:gd name="connsiteX2" fmla="*/ 1497806 w 1548072"/>
                  <a:gd name="connsiteY2" fmla="*/ 195262 h 212920"/>
                  <a:gd name="connsiteX3" fmla="*/ 1526381 w 1548072"/>
                  <a:gd name="connsiteY3" fmla="*/ 207169 h 212920"/>
                </a:gdLst>
                <a:ahLst/>
                <a:cxnLst>
                  <a:cxn ang="0">
                    <a:pos x="connsiteX0" y="connsiteY0"/>
                  </a:cxn>
                  <a:cxn ang="0">
                    <a:pos x="connsiteX1" y="connsiteY1"/>
                  </a:cxn>
                  <a:cxn ang="0">
                    <a:pos x="connsiteX2" y="connsiteY2"/>
                  </a:cxn>
                  <a:cxn ang="0">
                    <a:pos x="connsiteX3" y="connsiteY3"/>
                  </a:cxn>
                </a:cxnLst>
                <a:rect l="l" t="t" r="r" b="b"/>
                <a:pathLst>
                  <a:path w="1548072" h="212920">
                    <a:moveTo>
                      <a:pt x="0" y="0"/>
                    </a:moveTo>
                    <a:cubicBezTo>
                      <a:pt x="418108" y="13493"/>
                      <a:pt x="836216" y="26987"/>
                      <a:pt x="1085850" y="59531"/>
                    </a:cubicBezTo>
                    <a:cubicBezTo>
                      <a:pt x="1335484" y="92075"/>
                      <a:pt x="1424384" y="170656"/>
                      <a:pt x="1497806" y="195262"/>
                    </a:cubicBezTo>
                    <a:cubicBezTo>
                      <a:pt x="1571228" y="219868"/>
                      <a:pt x="1548804" y="213518"/>
                      <a:pt x="1526381" y="207169"/>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37" name="矩形 81">
                <a:extLst>
                  <a:ext uri="{FF2B5EF4-FFF2-40B4-BE49-F238E27FC236}">
                    <a16:creationId xmlns:a16="http://schemas.microsoft.com/office/drawing/2014/main" id="{ADEDACF7-DDE2-2F4C-9EA6-5B0BCA008E38}"/>
                  </a:ext>
                </a:extLst>
              </p:cNvPr>
              <p:cNvSpPr/>
              <p:nvPr/>
            </p:nvSpPr>
            <p:spPr bwMode="auto">
              <a:xfrm>
                <a:off x="1139032" y="3417094"/>
                <a:ext cx="6222999" cy="220267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03399"/>
                    </a:solidFill>
                  </a:rPr>
                  <a:t>	       	Encapsulation</a:t>
                </a:r>
                <a:endParaRPr kumimoji="0" lang="zh-CN" altLang="en-US" sz="1200" b="0" i="0" u="none" strike="noStrike" cap="none" normalizeH="0" baseline="0" dirty="0">
                  <a:ln>
                    <a:noFill/>
                  </a:ln>
                  <a:solidFill>
                    <a:srgbClr val="003399"/>
                  </a:solidFill>
                  <a:effectLst/>
                  <a:latin typeface="Times" pitchFamily="18" charset="0"/>
                </a:endParaRPr>
              </a:p>
            </p:txBody>
          </p:sp>
          <p:sp>
            <p:nvSpPr>
              <p:cNvPr id="38" name="文本框 82">
                <a:extLst>
                  <a:ext uri="{FF2B5EF4-FFF2-40B4-BE49-F238E27FC236}">
                    <a16:creationId xmlns:a16="http://schemas.microsoft.com/office/drawing/2014/main" id="{5B9299F3-FAB5-C04B-AD2B-C4442C85CBEB}"/>
                  </a:ext>
                </a:extLst>
              </p:cNvPr>
              <p:cNvSpPr txBox="1"/>
              <p:nvPr/>
            </p:nvSpPr>
            <p:spPr>
              <a:xfrm>
                <a:off x="1813520" y="4734518"/>
                <a:ext cx="1222096" cy="384292"/>
              </a:xfrm>
              <a:prstGeom prst="rect">
                <a:avLst/>
              </a:prstGeom>
              <a:noFill/>
            </p:spPr>
            <p:txBody>
              <a:bodyPr wrap="square" rtlCol="0">
                <a:spAutoFit/>
              </a:bodyPr>
              <a:lstStyle/>
              <a:p>
                <a:r>
                  <a:rPr lang="en-US" altLang="zh-CN" sz="1050" dirty="0">
                    <a:solidFill>
                      <a:srgbClr val="FF6600"/>
                    </a:solidFill>
                  </a:rPr>
                  <a:t>EcoFlex</a:t>
                </a:r>
                <a:endParaRPr lang="zh-CN" altLang="en-US" sz="1050" dirty="0">
                  <a:solidFill>
                    <a:srgbClr val="FF6600"/>
                  </a:solidFill>
                </a:endParaRPr>
              </a:p>
            </p:txBody>
          </p:sp>
          <p:sp>
            <p:nvSpPr>
              <p:cNvPr id="39" name="文本框 83">
                <a:extLst>
                  <a:ext uri="{FF2B5EF4-FFF2-40B4-BE49-F238E27FC236}">
                    <a16:creationId xmlns:a16="http://schemas.microsoft.com/office/drawing/2014/main" id="{52D57BD4-21B3-8040-8DB7-9A0F4B4231CF}"/>
                  </a:ext>
                </a:extLst>
              </p:cNvPr>
              <p:cNvSpPr txBox="1"/>
              <p:nvPr/>
            </p:nvSpPr>
            <p:spPr>
              <a:xfrm>
                <a:off x="1216409" y="4236971"/>
                <a:ext cx="1806510" cy="372990"/>
              </a:xfrm>
              <a:prstGeom prst="rect">
                <a:avLst/>
              </a:prstGeom>
              <a:noFill/>
            </p:spPr>
            <p:txBody>
              <a:bodyPr wrap="square" rtlCol="0">
                <a:spAutoFit/>
              </a:bodyPr>
              <a:lstStyle/>
              <a:p>
                <a:r>
                  <a:rPr lang="en-US" altLang="zh-CN" sz="1050" dirty="0">
                    <a:solidFill>
                      <a:srgbClr val="FF6600"/>
                    </a:solidFill>
                  </a:rPr>
                  <a:t>Nitrile Rubber</a:t>
                </a:r>
                <a:endParaRPr lang="zh-CN" altLang="en-US" sz="1050" dirty="0">
                  <a:solidFill>
                    <a:srgbClr val="FF6600"/>
                  </a:solidFill>
                </a:endParaRPr>
              </a:p>
            </p:txBody>
          </p:sp>
          <p:grpSp>
            <p:nvGrpSpPr>
              <p:cNvPr id="40" name="组合 84">
                <a:extLst>
                  <a:ext uri="{FF2B5EF4-FFF2-40B4-BE49-F238E27FC236}">
                    <a16:creationId xmlns:a16="http://schemas.microsoft.com/office/drawing/2014/main" id="{ABAFA099-2DA5-2147-BFF3-38780006CBDE}"/>
                  </a:ext>
                </a:extLst>
              </p:cNvPr>
              <p:cNvGrpSpPr/>
              <p:nvPr/>
            </p:nvGrpSpPr>
            <p:grpSpPr>
              <a:xfrm>
                <a:off x="3518250" y="4346274"/>
                <a:ext cx="2608656" cy="204893"/>
                <a:chOff x="4847431" y="3755628"/>
                <a:chExt cx="1139431" cy="89495"/>
              </a:xfrm>
              <a:solidFill>
                <a:srgbClr val="FF0000"/>
              </a:solidFill>
            </p:grpSpPr>
            <p:sp>
              <p:nvSpPr>
                <p:cNvPr id="55" name="加号 99">
                  <a:extLst>
                    <a:ext uri="{FF2B5EF4-FFF2-40B4-BE49-F238E27FC236}">
                      <a16:creationId xmlns:a16="http://schemas.microsoft.com/office/drawing/2014/main" id="{FBE6AEB6-7A75-FB48-B5C2-F6A41131AFD7}"/>
                    </a:ext>
                  </a:extLst>
                </p:cNvPr>
                <p:cNvSpPr/>
                <p:nvPr/>
              </p:nvSpPr>
              <p:spPr bwMode="auto">
                <a:xfrm>
                  <a:off x="4847431" y="3758236"/>
                  <a:ext cx="84931" cy="84931"/>
                </a:xfrm>
                <a:prstGeom prst="mathPl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56" name="加号 100">
                  <a:extLst>
                    <a:ext uri="{FF2B5EF4-FFF2-40B4-BE49-F238E27FC236}">
                      <a16:creationId xmlns:a16="http://schemas.microsoft.com/office/drawing/2014/main" id="{B676C26F-02C2-3B4B-903E-640222EEE8EC}"/>
                    </a:ext>
                  </a:extLst>
                </p:cNvPr>
                <p:cNvSpPr/>
                <p:nvPr/>
              </p:nvSpPr>
              <p:spPr bwMode="auto">
                <a:xfrm>
                  <a:off x="4998074" y="3758888"/>
                  <a:ext cx="84931" cy="84931"/>
                </a:xfrm>
                <a:prstGeom prst="mathPl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57" name="加号 101">
                  <a:extLst>
                    <a:ext uri="{FF2B5EF4-FFF2-40B4-BE49-F238E27FC236}">
                      <a16:creationId xmlns:a16="http://schemas.microsoft.com/office/drawing/2014/main" id="{A3ADB608-FBA4-E84C-B36C-8E798E4C1B1E}"/>
                    </a:ext>
                  </a:extLst>
                </p:cNvPr>
                <p:cNvSpPr/>
                <p:nvPr/>
              </p:nvSpPr>
              <p:spPr bwMode="auto">
                <a:xfrm>
                  <a:off x="5148717" y="3755628"/>
                  <a:ext cx="84931" cy="84931"/>
                </a:xfrm>
                <a:prstGeom prst="mathPl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58" name="加号 102">
                  <a:extLst>
                    <a:ext uri="{FF2B5EF4-FFF2-40B4-BE49-F238E27FC236}">
                      <a16:creationId xmlns:a16="http://schemas.microsoft.com/office/drawing/2014/main" id="{5E30D1FB-1BAC-3F40-8789-741D55AAD781}"/>
                    </a:ext>
                  </a:extLst>
                </p:cNvPr>
                <p:cNvSpPr/>
                <p:nvPr/>
              </p:nvSpPr>
              <p:spPr bwMode="auto">
                <a:xfrm>
                  <a:off x="5299360" y="3756280"/>
                  <a:ext cx="84931" cy="84931"/>
                </a:xfrm>
                <a:prstGeom prst="mathPl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59" name="加号 103">
                  <a:extLst>
                    <a:ext uri="{FF2B5EF4-FFF2-40B4-BE49-F238E27FC236}">
                      <a16:creationId xmlns:a16="http://schemas.microsoft.com/office/drawing/2014/main" id="{3CF8E002-7A8B-BF4F-8936-E4138969F2F8}"/>
                    </a:ext>
                  </a:extLst>
                </p:cNvPr>
                <p:cNvSpPr/>
                <p:nvPr/>
              </p:nvSpPr>
              <p:spPr bwMode="auto">
                <a:xfrm>
                  <a:off x="5450003" y="3759540"/>
                  <a:ext cx="84931" cy="84931"/>
                </a:xfrm>
                <a:prstGeom prst="mathPl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60" name="加号 104">
                  <a:extLst>
                    <a:ext uri="{FF2B5EF4-FFF2-40B4-BE49-F238E27FC236}">
                      <a16:creationId xmlns:a16="http://schemas.microsoft.com/office/drawing/2014/main" id="{340A9EF8-3D50-3942-9730-0A0BA3E0B7CB}"/>
                    </a:ext>
                  </a:extLst>
                </p:cNvPr>
                <p:cNvSpPr/>
                <p:nvPr/>
              </p:nvSpPr>
              <p:spPr bwMode="auto">
                <a:xfrm>
                  <a:off x="5600646" y="3760192"/>
                  <a:ext cx="84931" cy="84931"/>
                </a:xfrm>
                <a:prstGeom prst="mathPl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61" name="加号 105">
                  <a:extLst>
                    <a:ext uri="{FF2B5EF4-FFF2-40B4-BE49-F238E27FC236}">
                      <a16:creationId xmlns:a16="http://schemas.microsoft.com/office/drawing/2014/main" id="{C17523F2-4049-5548-A287-35C729F90C2F}"/>
                    </a:ext>
                  </a:extLst>
                </p:cNvPr>
                <p:cNvSpPr/>
                <p:nvPr/>
              </p:nvSpPr>
              <p:spPr bwMode="auto">
                <a:xfrm>
                  <a:off x="5751289" y="3756932"/>
                  <a:ext cx="84931" cy="84931"/>
                </a:xfrm>
                <a:prstGeom prst="mathPl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62" name="加号 106">
                  <a:extLst>
                    <a:ext uri="{FF2B5EF4-FFF2-40B4-BE49-F238E27FC236}">
                      <a16:creationId xmlns:a16="http://schemas.microsoft.com/office/drawing/2014/main" id="{2C500A2F-E4D8-6D4B-B77B-ADBB91521098}"/>
                    </a:ext>
                  </a:extLst>
                </p:cNvPr>
                <p:cNvSpPr/>
                <p:nvPr/>
              </p:nvSpPr>
              <p:spPr bwMode="auto">
                <a:xfrm>
                  <a:off x="5901931" y="3757584"/>
                  <a:ext cx="84931" cy="84931"/>
                </a:xfrm>
                <a:prstGeom prst="mathPl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grpSp>
          <p:grpSp>
            <p:nvGrpSpPr>
              <p:cNvPr id="41" name="组合 85">
                <a:extLst>
                  <a:ext uri="{FF2B5EF4-FFF2-40B4-BE49-F238E27FC236}">
                    <a16:creationId xmlns:a16="http://schemas.microsoft.com/office/drawing/2014/main" id="{BC1F4FAA-9AB7-5041-861D-484F1B9819C5}"/>
                  </a:ext>
                </a:extLst>
              </p:cNvPr>
              <p:cNvGrpSpPr/>
              <p:nvPr/>
            </p:nvGrpSpPr>
            <p:grpSpPr>
              <a:xfrm>
                <a:off x="3518250" y="4894482"/>
                <a:ext cx="2608656" cy="204911"/>
                <a:chOff x="4847431" y="3956942"/>
                <a:chExt cx="1139431" cy="89503"/>
              </a:xfrm>
              <a:solidFill>
                <a:srgbClr val="00B050"/>
              </a:solidFill>
            </p:grpSpPr>
            <p:sp>
              <p:nvSpPr>
                <p:cNvPr id="47" name="减号 91">
                  <a:extLst>
                    <a:ext uri="{FF2B5EF4-FFF2-40B4-BE49-F238E27FC236}">
                      <a16:creationId xmlns:a16="http://schemas.microsoft.com/office/drawing/2014/main" id="{94404ED3-A528-664A-ADFD-A1388818B77C}"/>
                    </a:ext>
                  </a:extLst>
                </p:cNvPr>
                <p:cNvSpPr/>
                <p:nvPr/>
              </p:nvSpPr>
              <p:spPr bwMode="auto">
                <a:xfrm>
                  <a:off x="4847431" y="3959556"/>
                  <a:ext cx="84931" cy="84931"/>
                </a:xfrm>
                <a:prstGeom prst="mathMin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48" name="减号 92">
                  <a:extLst>
                    <a:ext uri="{FF2B5EF4-FFF2-40B4-BE49-F238E27FC236}">
                      <a16:creationId xmlns:a16="http://schemas.microsoft.com/office/drawing/2014/main" id="{97C2BEAC-3FB6-2E49-A6D6-7751E94C1748}"/>
                    </a:ext>
                  </a:extLst>
                </p:cNvPr>
                <p:cNvSpPr/>
                <p:nvPr/>
              </p:nvSpPr>
              <p:spPr bwMode="auto">
                <a:xfrm>
                  <a:off x="4998074" y="3960202"/>
                  <a:ext cx="84931" cy="84931"/>
                </a:xfrm>
                <a:prstGeom prst="mathMin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49" name="减号 93">
                  <a:extLst>
                    <a:ext uri="{FF2B5EF4-FFF2-40B4-BE49-F238E27FC236}">
                      <a16:creationId xmlns:a16="http://schemas.microsoft.com/office/drawing/2014/main" id="{398BBD31-C02A-F54C-930E-3849DAAF71F0}"/>
                    </a:ext>
                  </a:extLst>
                </p:cNvPr>
                <p:cNvSpPr/>
                <p:nvPr/>
              </p:nvSpPr>
              <p:spPr bwMode="auto">
                <a:xfrm>
                  <a:off x="5148717" y="3956942"/>
                  <a:ext cx="84931" cy="84931"/>
                </a:xfrm>
                <a:prstGeom prst="mathMin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50" name="减号 94">
                  <a:extLst>
                    <a:ext uri="{FF2B5EF4-FFF2-40B4-BE49-F238E27FC236}">
                      <a16:creationId xmlns:a16="http://schemas.microsoft.com/office/drawing/2014/main" id="{ABE7F70F-C21E-B64B-B76E-07B9D5FB768C}"/>
                    </a:ext>
                  </a:extLst>
                </p:cNvPr>
                <p:cNvSpPr/>
                <p:nvPr/>
              </p:nvSpPr>
              <p:spPr bwMode="auto">
                <a:xfrm>
                  <a:off x="5299360" y="3957598"/>
                  <a:ext cx="84931" cy="84931"/>
                </a:xfrm>
                <a:prstGeom prst="mathMin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51" name="减号 95">
                  <a:extLst>
                    <a:ext uri="{FF2B5EF4-FFF2-40B4-BE49-F238E27FC236}">
                      <a16:creationId xmlns:a16="http://schemas.microsoft.com/office/drawing/2014/main" id="{2548999F-F4A8-7640-9021-DF4DCD4A006E}"/>
                    </a:ext>
                  </a:extLst>
                </p:cNvPr>
                <p:cNvSpPr/>
                <p:nvPr/>
              </p:nvSpPr>
              <p:spPr bwMode="auto">
                <a:xfrm>
                  <a:off x="5450003" y="3960862"/>
                  <a:ext cx="84931" cy="84931"/>
                </a:xfrm>
                <a:prstGeom prst="mathMin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52" name="减号 96">
                  <a:extLst>
                    <a:ext uri="{FF2B5EF4-FFF2-40B4-BE49-F238E27FC236}">
                      <a16:creationId xmlns:a16="http://schemas.microsoft.com/office/drawing/2014/main" id="{F83C000C-0744-4348-AAFC-938CF1352F60}"/>
                    </a:ext>
                  </a:extLst>
                </p:cNvPr>
                <p:cNvSpPr/>
                <p:nvPr/>
              </p:nvSpPr>
              <p:spPr bwMode="auto">
                <a:xfrm>
                  <a:off x="5600646" y="3961514"/>
                  <a:ext cx="84931" cy="84931"/>
                </a:xfrm>
                <a:prstGeom prst="mathMin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53" name="减号 97">
                  <a:extLst>
                    <a:ext uri="{FF2B5EF4-FFF2-40B4-BE49-F238E27FC236}">
                      <a16:creationId xmlns:a16="http://schemas.microsoft.com/office/drawing/2014/main" id="{2FF75595-3032-444B-864D-5BFB01529B36}"/>
                    </a:ext>
                  </a:extLst>
                </p:cNvPr>
                <p:cNvSpPr/>
                <p:nvPr/>
              </p:nvSpPr>
              <p:spPr bwMode="auto">
                <a:xfrm>
                  <a:off x="5751289" y="3958250"/>
                  <a:ext cx="84931" cy="84931"/>
                </a:xfrm>
                <a:prstGeom prst="mathMin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sp>
              <p:nvSpPr>
                <p:cNvPr id="54" name="减号 98">
                  <a:extLst>
                    <a:ext uri="{FF2B5EF4-FFF2-40B4-BE49-F238E27FC236}">
                      <a16:creationId xmlns:a16="http://schemas.microsoft.com/office/drawing/2014/main" id="{C59BE96F-A3CE-A245-BA6B-34DD0E6C3B02}"/>
                    </a:ext>
                  </a:extLst>
                </p:cNvPr>
                <p:cNvSpPr/>
                <p:nvPr/>
              </p:nvSpPr>
              <p:spPr bwMode="auto">
                <a:xfrm>
                  <a:off x="5901931" y="3958907"/>
                  <a:ext cx="84931" cy="84931"/>
                </a:xfrm>
                <a:prstGeom prst="mathMinus">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Times" pitchFamily="18" charset="0"/>
                  </a:endParaRPr>
                </a:p>
              </p:txBody>
            </p:sp>
          </p:grpSp>
          <p:sp>
            <p:nvSpPr>
              <p:cNvPr id="42" name="文本框 86">
                <a:extLst>
                  <a:ext uri="{FF2B5EF4-FFF2-40B4-BE49-F238E27FC236}">
                    <a16:creationId xmlns:a16="http://schemas.microsoft.com/office/drawing/2014/main" id="{5CE0680E-8DBE-0642-B17F-992E55542FC7}"/>
                  </a:ext>
                </a:extLst>
              </p:cNvPr>
              <p:cNvSpPr txBox="1"/>
              <p:nvPr/>
            </p:nvSpPr>
            <p:spPr>
              <a:xfrm>
                <a:off x="9272543" y="5214791"/>
                <a:ext cx="1385653" cy="384292"/>
              </a:xfrm>
              <a:prstGeom prst="rect">
                <a:avLst/>
              </a:prstGeom>
              <a:noFill/>
            </p:spPr>
            <p:txBody>
              <a:bodyPr wrap="square" rtlCol="0">
                <a:spAutoFit/>
              </a:bodyPr>
              <a:lstStyle/>
              <a:p>
                <a:r>
                  <a:rPr lang="en-US" altLang="zh-CN" sz="1050" dirty="0">
                    <a:solidFill>
                      <a:srgbClr val="003399"/>
                    </a:solidFill>
                  </a:rPr>
                  <a:t>GND</a:t>
                </a:r>
                <a:endParaRPr lang="zh-CN" altLang="en-US" sz="1050" dirty="0">
                  <a:solidFill>
                    <a:srgbClr val="003399"/>
                  </a:solidFill>
                </a:endParaRPr>
              </a:p>
            </p:txBody>
          </p:sp>
          <p:sp>
            <p:nvSpPr>
              <p:cNvPr id="43" name="文本框 87">
                <a:extLst>
                  <a:ext uri="{FF2B5EF4-FFF2-40B4-BE49-F238E27FC236}">
                    <a16:creationId xmlns:a16="http://schemas.microsoft.com/office/drawing/2014/main" id="{A776CAB3-ADE2-624C-B7C9-0E0A437F528D}"/>
                  </a:ext>
                </a:extLst>
              </p:cNvPr>
              <p:cNvSpPr txBox="1"/>
              <p:nvPr/>
            </p:nvSpPr>
            <p:spPr>
              <a:xfrm>
                <a:off x="1967541" y="4022456"/>
                <a:ext cx="1222096" cy="384292"/>
              </a:xfrm>
              <a:prstGeom prst="rect">
                <a:avLst/>
              </a:prstGeom>
              <a:noFill/>
            </p:spPr>
            <p:txBody>
              <a:bodyPr wrap="square" rtlCol="0">
                <a:spAutoFit/>
              </a:bodyPr>
              <a:lstStyle/>
              <a:p>
                <a:r>
                  <a:rPr lang="en-US" altLang="zh-CN" sz="1050" dirty="0">
                    <a:solidFill>
                      <a:srgbClr val="003399"/>
                    </a:solidFill>
                  </a:rPr>
                  <a:t>Nickle</a:t>
                </a:r>
                <a:endParaRPr lang="zh-CN" altLang="en-US" sz="1050" dirty="0">
                  <a:solidFill>
                    <a:srgbClr val="003399"/>
                  </a:solidFill>
                </a:endParaRPr>
              </a:p>
            </p:txBody>
          </p:sp>
          <p:sp>
            <p:nvSpPr>
              <p:cNvPr id="44" name="文本框 88">
                <a:extLst>
                  <a:ext uri="{FF2B5EF4-FFF2-40B4-BE49-F238E27FC236}">
                    <a16:creationId xmlns:a16="http://schemas.microsoft.com/office/drawing/2014/main" id="{F550AE05-FFBE-5243-AFA5-F553120F1B51}"/>
                  </a:ext>
                </a:extLst>
              </p:cNvPr>
              <p:cNvSpPr txBox="1"/>
              <p:nvPr/>
            </p:nvSpPr>
            <p:spPr>
              <a:xfrm>
                <a:off x="1953931" y="3812356"/>
                <a:ext cx="1327017" cy="384292"/>
              </a:xfrm>
              <a:prstGeom prst="rect">
                <a:avLst/>
              </a:prstGeom>
              <a:noFill/>
            </p:spPr>
            <p:txBody>
              <a:bodyPr wrap="square" rtlCol="0">
                <a:spAutoFit/>
              </a:bodyPr>
              <a:lstStyle/>
              <a:p>
                <a:r>
                  <a:rPr lang="en-US" altLang="zh-CN" sz="1050" dirty="0">
                    <a:solidFill>
                      <a:srgbClr val="003399"/>
                    </a:solidFill>
                  </a:rPr>
                  <a:t>Textile</a:t>
                </a:r>
                <a:endParaRPr lang="zh-CN" altLang="en-US" sz="1050" dirty="0">
                  <a:solidFill>
                    <a:srgbClr val="003399"/>
                  </a:solidFill>
                </a:endParaRPr>
              </a:p>
            </p:txBody>
          </p:sp>
          <p:sp>
            <p:nvSpPr>
              <p:cNvPr id="45" name="文本框 89">
                <a:extLst>
                  <a:ext uri="{FF2B5EF4-FFF2-40B4-BE49-F238E27FC236}">
                    <a16:creationId xmlns:a16="http://schemas.microsoft.com/office/drawing/2014/main" id="{87426B7B-043C-6140-B4D2-2563DDA5E0B3}"/>
                  </a:ext>
                </a:extLst>
              </p:cNvPr>
              <p:cNvSpPr txBox="1"/>
              <p:nvPr/>
            </p:nvSpPr>
            <p:spPr>
              <a:xfrm>
                <a:off x="1946719" y="5141732"/>
                <a:ext cx="1222096" cy="384292"/>
              </a:xfrm>
              <a:prstGeom prst="rect">
                <a:avLst/>
              </a:prstGeom>
              <a:noFill/>
            </p:spPr>
            <p:txBody>
              <a:bodyPr wrap="square" rtlCol="0">
                <a:spAutoFit/>
              </a:bodyPr>
              <a:lstStyle/>
              <a:p>
                <a:r>
                  <a:rPr lang="en-US" altLang="zh-CN" sz="1050" dirty="0">
                    <a:solidFill>
                      <a:srgbClr val="003399"/>
                    </a:solidFill>
                  </a:rPr>
                  <a:t>Textile</a:t>
                </a:r>
                <a:endParaRPr lang="zh-CN" altLang="en-US" sz="1050" dirty="0">
                  <a:solidFill>
                    <a:srgbClr val="003399"/>
                  </a:solidFill>
                </a:endParaRPr>
              </a:p>
            </p:txBody>
          </p:sp>
          <p:sp>
            <p:nvSpPr>
              <p:cNvPr id="46" name="文本框 90">
                <a:extLst>
                  <a:ext uri="{FF2B5EF4-FFF2-40B4-BE49-F238E27FC236}">
                    <a16:creationId xmlns:a16="http://schemas.microsoft.com/office/drawing/2014/main" id="{B4A6A2D2-2B61-1948-941E-565035C9DA4F}"/>
                  </a:ext>
                </a:extLst>
              </p:cNvPr>
              <p:cNvSpPr txBox="1"/>
              <p:nvPr/>
            </p:nvSpPr>
            <p:spPr>
              <a:xfrm>
                <a:off x="1982478" y="4936581"/>
                <a:ext cx="1222096" cy="384292"/>
              </a:xfrm>
              <a:prstGeom prst="rect">
                <a:avLst/>
              </a:prstGeom>
              <a:noFill/>
            </p:spPr>
            <p:txBody>
              <a:bodyPr wrap="square" rtlCol="0">
                <a:spAutoFit/>
              </a:bodyPr>
              <a:lstStyle/>
              <a:p>
                <a:r>
                  <a:rPr lang="en-US" altLang="zh-CN" sz="1050" dirty="0">
                    <a:solidFill>
                      <a:srgbClr val="003399"/>
                    </a:solidFill>
                  </a:rPr>
                  <a:t>Nickle</a:t>
                </a:r>
                <a:endParaRPr lang="zh-CN" altLang="en-US" sz="1050" dirty="0">
                  <a:solidFill>
                    <a:srgbClr val="003399"/>
                  </a:solidFill>
                </a:endParaRPr>
              </a:p>
            </p:txBody>
          </p:sp>
        </p:grpSp>
        <p:sp>
          <p:nvSpPr>
            <p:cNvPr id="16" name="Isosceles Triangle 5">
              <a:extLst>
                <a:ext uri="{FF2B5EF4-FFF2-40B4-BE49-F238E27FC236}">
                  <a16:creationId xmlns:a16="http://schemas.microsoft.com/office/drawing/2014/main" id="{973F8169-3A58-F84F-81B3-4D2679C01A6F}"/>
                </a:ext>
              </a:extLst>
            </p:cNvPr>
            <p:cNvSpPr/>
            <p:nvPr/>
          </p:nvSpPr>
          <p:spPr bwMode="auto">
            <a:xfrm>
              <a:off x="5603353"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17" name="Isosceles Triangle 54">
              <a:extLst>
                <a:ext uri="{FF2B5EF4-FFF2-40B4-BE49-F238E27FC236}">
                  <a16:creationId xmlns:a16="http://schemas.microsoft.com/office/drawing/2014/main" id="{4848AD92-8D8B-AC47-A46B-71606467A8BE}"/>
                </a:ext>
              </a:extLst>
            </p:cNvPr>
            <p:cNvSpPr/>
            <p:nvPr/>
          </p:nvSpPr>
          <p:spPr bwMode="auto">
            <a:xfrm>
              <a:off x="5777407"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18" name="Isosceles Triangle 55">
              <a:extLst>
                <a:ext uri="{FF2B5EF4-FFF2-40B4-BE49-F238E27FC236}">
                  <a16:creationId xmlns:a16="http://schemas.microsoft.com/office/drawing/2014/main" id="{014A7C5A-D5C3-D54F-8A60-AC25FB2EB5D7}"/>
                </a:ext>
              </a:extLst>
            </p:cNvPr>
            <p:cNvSpPr/>
            <p:nvPr/>
          </p:nvSpPr>
          <p:spPr bwMode="auto">
            <a:xfrm>
              <a:off x="5948453"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19" name="Isosceles Triangle 56">
              <a:extLst>
                <a:ext uri="{FF2B5EF4-FFF2-40B4-BE49-F238E27FC236}">
                  <a16:creationId xmlns:a16="http://schemas.microsoft.com/office/drawing/2014/main" id="{06B9A1B6-FBFD-B94F-B7C2-AE69320FD3AB}"/>
                </a:ext>
              </a:extLst>
            </p:cNvPr>
            <p:cNvSpPr/>
            <p:nvPr/>
          </p:nvSpPr>
          <p:spPr bwMode="auto">
            <a:xfrm>
              <a:off x="6116988"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20" name="Isosceles Triangle 57">
              <a:extLst>
                <a:ext uri="{FF2B5EF4-FFF2-40B4-BE49-F238E27FC236}">
                  <a16:creationId xmlns:a16="http://schemas.microsoft.com/office/drawing/2014/main" id="{8D68393C-68A4-1D43-8339-2661F81F5C0C}"/>
                </a:ext>
              </a:extLst>
            </p:cNvPr>
            <p:cNvSpPr/>
            <p:nvPr/>
          </p:nvSpPr>
          <p:spPr bwMode="auto">
            <a:xfrm>
              <a:off x="6284558"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21" name="Isosceles Triangle 58">
              <a:extLst>
                <a:ext uri="{FF2B5EF4-FFF2-40B4-BE49-F238E27FC236}">
                  <a16:creationId xmlns:a16="http://schemas.microsoft.com/office/drawing/2014/main" id="{20D3FDE4-0009-434B-A0E3-50E98387173E}"/>
                </a:ext>
              </a:extLst>
            </p:cNvPr>
            <p:cNvSpPr/>
            <p:nvPr/>
          </p:nvSpPr>
          <p:spPr bwMode="auto">
            <a:xfrm>
              <a:off x="6450930"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22" name="Isosceles Triangle 59">
              <a:extLst>
                <a:ext uri="{FF2B5EF4-FFF2-40B4-BE49-F238E27FC236}">
                  <a16:creationId xmlns:a16="http://schemas.microsoft.com/office/drawing/2014/main" id="{0B213BDB-F222-C641-83CF-ECF4CFACD3EB}"/>
                </a:ext>
              </a:extLst>
            </p:cNvPr>
            <p:cNvSpPr/>
            <p:nvPr/>
          </p:nvSpPr>
          <p:spPr bwMode="auto">
            <a:xfrm>
              <a:off x="6619465"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23" name="Isosceles Triangle 60">
              <a:extLst>
                <a:ext uri="{FF2B5EF4-FFF2-40B4-BE49-F238E27FC236}">
                  <a16:creationId xmlns:a16="http://schemas.microsoft.com/office/drawing/2014/main" id="{68B9FEC6-1B21-9D43-9931-C85BF7531AB7}"/>
                </a:ext>
              </a:extLst>
            </p:cNvPr>
            <p:cNvSpPr/>
            <p:nvPr/>
          </p:nvSpPr>
          <p:spPr bwMode="auto">
            <a:xfrm>
              <a:off x="6783923"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24" name="Isosceles Triangle 61">
              <a:extLst>
                <a:ext uri="{FF2B5EF4-FFF2-40B4-BE49-F238E27FC236}">
                  <a16:creationId xmlns:a16="http://schemas.microsoft.com/office/drawing/2014/main" id="{472E3797-0E16-FF41-BF17-AE82097CE510}"/>
                </a:ext>
              </a:extLst>
            </p:cNvPr>
            <p:cNvSpPr/>
            <p:nvPr/>
          </p:nvSpPr>
          <p:spPr bwMode="auto">
            <a:xfrm>
              <a:off x="6949999"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25" name="Isosceles Triangle 62">
              <a:extLst>
                <a:ext uri="{FF2B5EF4-FFF2-40B4-BE49-F238E27FC236}">
                  <a16:creationId xmlns:a16="http://schemas.microsoft.com/office/drawing/2014/main" id="{BFF81DAA-F1C6-C842-9312-BD6C07E9B2FF}"/>
                </a:ext>
              </a:extLst>
            </p:cNvPr>
            <p:cNvSpPr/>
            <p:nvPr/>
          </p:nvSpPr>
          <p:spPr bwMode="auto">
            <a:xfrm>
              <a:off x="7119870"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26" name="Isosceles Triangle 63">
              <a:extLst>
                <a:ext uri="{FF2B5EF4-FFF2-40B4-BE49-F238E27FC236}">
                  <a16:creationId xmlns:a16="http://schemas.microsoft.com/office/drawing/2014/main" id="{7E6BEDE0-5B54-D143-AE31-1C6F087A8357}"/>
                </a:ext>
              </a:extLst>
            </p:cNvPr>
            <p:cNvSpPr/>
            <p:nvPr/>
          </p:nvSpPr>
          <p:spPr bwMode="auto">
            <a:xfrm>
              <a:off x="7289741"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sp>
          <p:nvSpPr>
            <p:cNvPr id="27" name="Isosceles Triangle 65">
              <a:extLst>
                <a:ext uri="{FF2B5EF4-FFF2-40B4-BE49-F238E27FC236}">
                  <a16:creationId xmlns:a16="http://schemas.microsoft.com/office/drawing/2014/main" id="{7191BFA9-3BA6-A942-8787-C3FE357A621C}"/>
                </a:ext>
              </a:extLst>
            </p:cNvPr>
            <p:cNvSpPr/>
            <p:nvPr/>
          </p:nvSpPr>
          <p:spPr bwMode="auto">
            <a:xfrm>
              <a:off x="7461065" y="2616437"/>
              <a:ext cx="122782" cy="139775"/>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grpSp>
      <p:pic>
        <p:nvPicPr>
          <p:cNvPr id="63" name="图片 62">
            <a:extLst>
              <a:ext uri="{FF2B5EF4-FFF2-40B4-BE49-F238E27FC236}">
                <a16:creationId xmlns:a16="http://schemas.microsoft.com/office/drawing/2014/main" id="{F3327A9B-2C97-6043-A84F-58D12A0958D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5266522" y="3882688"/>
            <a:ext cx="3595310" cy="2779489"/>
          </a:xfrm>
          <a:prstGeom prst="rect">
            <a:avLst/>
          </a:prstGeom>
        </p:spPr>
      </p:pic>
      <p:pic>
        <p:nvPicPr>
          <p:cNvPr id="64" name="图片 63">
            <a:extLst>
              <a:ext uri="{FF2B5EF4-FFF2-40B4-BE49-F238E27FC236}">
                <a16:creationId xmlns:a16="http://schemas.microsoft.com/office/drawing/2014/main" id="{E32CDD4A-2B01-7D45-B901-F4CBE4EA3083}"/>
              </a:ext>
            </a:extLst>
          </p:cNvPr>
          <p:cNvPicPr>
            <a:picLocks noChangeAspect="1"/>
          </p:cNvPicPr>
          <p:nvPr/>
        </p:nvPicPr>
        <p:blipFill>
          <a:blip r:embed="rId5"/>
          <a:stretch>
            <a:fillRect/>
          </a:stretch>
        </p:blipFill>
        <p:spPr>
          <a:xfrm>
            <a:off x="1058515" y="4102894"/>
            <a:ext cx="3362919" cy="2775994"/>
          </a:xfrm>
          <a:prstGeom prst="rect">
            <a:avLst/>
          </a:prstGeom>
        </p:spPr>
      </p:pic>
    </p:spTree>
    <p:extLst>
      <p:ext uri="{BB962C8B-B14F-4D97-AF65-F5344CB8AC3E}">
        <p14:creationId xmlns:p14="http://schemas.microsoft.com/office/powerpoint/2010/main" val="4095073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AB63E-9F8D-624E-B2F7-D0A281B2D5B3}"/>
              </a:ext>
            </a:extLst>
          </p:cNvPr>
          <p:cNvSpPr>
            <a:spLocks noGrp="1"/>
          </p:cNvSpPr>
          <p:nvPr>
            <p:ph type="title"/>
          </p:nvPr>
        </p:nvSpPr>
        <p:spPr/>
        <p:txBody>
          <a:bodyPr/>
          <a:lstStyle/>
          <a:p>
            <a:r>
              <a:rPr kumimoji="1" lang="en-US" altLang="zh-CN" dirty="0"/>
              <a:t>3. Sensor Distribution</a:t>
            </a:r>
            <a:endParaRPr kumimoji="1" lang="zh-CN" altLang="en-US" dirty="0"/>
          </a:p>
        </p:txBody>
      </p:sp>
      <p:sp>
        <p:nvSpPr>
          <p:cNvPr id="3" name="内容占位符 2">
            <a:extLst>
              <a:ext uri="{FF2B5EF4-FFF2-40B4-BE49-F238E27FC236}">
                <a16:creationId xmlns:a16="http://schemas.microsoft.com/office/drawing/2014/main" id="{547112A1-8CC0-2448-9BC0-D7E1106812FC}"/>
              </a:ext>
            </a:extLst>
          </p:cNvPr>
          <p:cNvSpPr>
            <a:spLocks noGrp="1"/>
          </p:cNvSpPr>
          <p:nvPr>
            <p:ph idx="1"/>
          </p:nvPr>
        </p:nvSpPr>
        <p:spPr>
          <a:xfrm>
            <a:off x="607219" y="1283494"/>
            <a:ext cx="6602412" cy="489148"/>
          </a:xfrm>
        </p:spPr>
        <p:txBody>
          <a:bodyPr/>
          <a:lstStyle/>
          <a:p>
            <a:r>
              <a:rPr kumimoji="1" lang="en-US" altLang="zh-CN" dirty="0"/>
              <a:t>b. Interdigital Electrode Sensor</a:t>
            </a:r>
            <a:endParaRPr kumimoji="1" lang="zh-CN" altLang="en-US" dirty="0"/>
          </a:p>
        </p:txBody>
      </p:sp>
      <p:sp>
        <p:nvSpPr>
          <p:cNvPr id="4" name="灯片编号占位符 3">
            <a:extLst>
              <a:ext uri="{FF2B5EF4-FFF2-40B4-BE49-F238E27FC236}">
                <a16:creationId xmlns:a16="http://schemas.microsoft.com/office/drawing/2014/main" id="{C5113F72-D5D6-5747-9F1F-D0C61BB24C10}"/>
              </a:ext>
            </a:extLst>
          </p:cNvPr>
          <p:cNvSpPr>
            <a:spLocks noGrp="1"/>
          </p:cNvSpPr>
          <p:nvPr>
            <p:ph type="sldNum" sz="quarter" idx="11"/>
          </p:nvPr>
        </p:nvSpPr>
        <p:spPr/>
        <p:txBody>
          <a:bodyPr/>
          <a:lstStyle/>
          <a:p>
            <a:fld id="{FDAFAA84-93FD-4C2C-AE46-F7D42BEF3958}" type="slidenum">
              <a:rPr lang="en-GB" smtClean="0"/>
              <a:pPr/>
              <a:t>17</a:t>
            </a:fld>
            <a:endParaRPr lang="en-GB" sz="1600" dirty="0">
              <a:solidFill>
                <a:schemeClr val="tx1"/>
              </a:solidFill>
            </a:endParaRPr>
          </a:p>
        </p:txBody>
      </p:sp>
      <p:pic>
        <p:nvPicPr>
          <p:cNvPr id="6" name="图片 5">
            <a:extLst>
              <a:ext uri="{FF2B5EF4-FFF2-40B4-BE49-F238E27FC236}">
                <a16:creationId xmlns:a16="http://schemas.microsoft.com/office/drawing/2014/main" id="{14251260-86D5-114C-9C0E-188BDF995C0C}"/>
              </a:ext>
            </a:extLst>
          </p:cNvPr>
          <p:cNvPicPr>
            <a:picLocks noChangeAspect="1"/>
          </p:cNvPicPr>
          <p:nvPr/>
        </p:nvPicPr>
        <p:blipFill>
          <a:blip r:embed="rId2"/>
          <a:stretch>
            <a:fillRect/>
          </a:stretch>
        </p:blipFill>
        <p:spPr>
          <a:xfrm>
            <a:off x="687996" y="1852176"/>
            <a:ext cx="2207116" cy="1940126"/>
          </a:xfrm>
          <a:prstGeom prst="rect">
            <a:avLst/>
          </a:prstGeom>
        </p:spPr>
      </p:pic>
      <p:pic>
        <p:nvPicPr>
          <p:cNvPr id="8" name="图片 7">
            <a:extLst>
              <a:ext uri="{FF2B5EF4-FFF2-40B4-BE49-F238E27FC236}">
                <a16:creationId xmlns:a16="http://schemas.microsoft.com/office/drawing/2014/main" id="{807A8B6F-BFF4-AF4D-A299-264AE55B4D11}"/>
              </a:ext>
            </a:extLst>
          </p:cNvPr>
          <p:cNvPicPr>
            <a:picLocks noChangeAspect="1"/>
          </p:cNvPicPr>
          <p:nvPr/>
        </p:nvPicPr>
        <p:blipFill>
          <a:blip r:embed="rId3"/>
          <a:stretch>
            <a:fillRect/>
          </a:stretch>
        </p:blipFill>
        <p:spPr>
          <a:xfrm>
            <a:off x="3028121" y="1855510"/>
            <a:ext cx="2047910" cy="1940126"/>
          </a:xfrm>
          <a:prstGeom prst="rect">
            <a:avLst/>
          </a:prstGeom>
        </p:spPr>
      </p:pic>
      <p:pic>
        <p:nvPicPr>
          <p:cNvPr id="5" name="图片 4">
            <a:extLst>
              <a:ext uri="{FF2B5EF4-FFF2-40B4-BE49-F238E27FC236}">
                <a16:creationId xmlns:a16="http://schemas.microsoft.com/office/drawing/2014/main" id="{F7CAD7B0-9666-1B49-A9D7-20700EAE637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097132" y="3931233"/>
            <a:ext cx="3427889" cy="2675426"/>
          </a:xfrm>
          <a:prstGeom prst="rect">
            <a:avLst/>
          </a:prstGeom>
        </p:spPr>
      </p:pic>
      <p:sp>
        <p:nvSpPr>
          <p:cNvPr id="7" name="文本框 6">
            <a:extLst>
              <a:ext uri="{FF2B5EF4-FFF2-40B4-BE49-F238E27FC236}">
                <a16:creationId xmlns:a16="http://schemas.microsoft.com/office/drawing/2014/main" id="{35787D03-69B0-384D-AC0B-1195E2A9E0F1}"/>
              </a:ext>
            </a:extLst>
          </p:cNvPr>
          <p:cNvSpPr txBox="1"/>
          <p:nvPr/>
        </p:nvSpPr>
        <p:spPr>
          <a:xfrm>
            <a:off x="5457031" y="1589088"/>
            <a:ext cx="4695032" cy="3539430"/>
          </a:xfrm>
          <a:prstGeom prst="rect">
            <a:avLst/>
          </a:prstGeom>
          <a:noFill/>
        </p:spPr>
        <p:txBody>
          <a:bodyPr wrap="square" rtlCol="0">
            <a:spAutoFit/>
          </a:bodyPr>
          <a:lstStyle/>
          <a:p>
            <a:r>
              <a:rPr kumimoji="1" lang="en-US" altLang="zh-CN" sz="2800" dirty="0">
                <a:solidFill>
                  <a:srgbClr val="003399"/>
                </a:solidFill>
              </a:rPr>
              <a:t>However, triboelectric sensors have weak capability to detect static posture.</a:t>
            </a:r>
          </a:p>
          <a:p>
            <a:endParaRPr kumimoji="1" lang="en-US" altLang="zh-CN" sz="2800" dirty="0">
              <a:solidFill>
                <a:srgbClr val="003399"/>
              </a:solidFill>
            </a:endParaRPr>
          </a:p>
          <a:p>
            <a:r>
              <a:rPr kumimoji="1" lang="en-US" altLang="zh-CN" sz="2800" dirty="0">
                <a:solidFill>
                  <a:srgbClr val="003399"/>
                </a:solidFill>
              </a:rPr>
              <a:t>For improving static posture detection, another five interdigital electrode sensors [1] are added to the e-Vest. </a:t>
            </a:r>
            <a:endParaRPr kumimoji="1" lang="zh-CN" altLang="en-US" sz="2800" dirty="0">
              <a:solidFill>
                <a:srgbClr val="003399"/>
              </a:solidFill>
            </a:endParaRPr>
          </a:p>
        </p:txBody>
      </p:sp>
      <p:sp>
        <p:nvSpPr>
          <p:cNvPr id="9" name="文本框 8">
            <a:extLst>
              <a:ext uri="{FF2B5EF4-FFF2-40B4-BE49-F238E27FC236}">
                <a16:creationId xmlns:a16="http://schemas.microsoft.com/office/drawing/2014/main" id="{1D1E54EB-1BC9-8743-8F12-7733C3A6EA9B}"/>
              </a:ext>
            </a:extLst>
          </p:cNvPr>
          <p:cNvSpPr txBox="1"/>
          <p:nvPr/>
        </p:nvSpPr>
        <p:spPr>
          <a:xfrm>
            <a:off x="372904" y="6900624"/>
            <a:ext cx="8011318" cy="369332"/>
          </a:xfrm>
          <a:prstGeom prst="rect">
            <a:avLst/>
          </a:prstGeom>
          <a:noFill/>
        </p:spPr>
        <p:txBody>
          <a:bodyPr wrap="square" rtlCol="0">
            <a:spAutoFit/>
          </a:bodyPr>
          <a:lstStyle/>
          <a:p>
            <a:r>
              <a:rPr kumimoji="1" lang="en-US" altLang="zh-CN" sz="1800" dirty="0">
                <a:solidFill>
                  <a:srgbClr val="003399"/>
                </a:solidFill>
              </a:rPr>
              <a:t>[1] Interdigital electrode sensors are fabricated by my partner Zhou </a:t>
            </a:r>
            <a:r>
              <a:rPr kumimoji="1" lang="en-US" altLang="zh-CN" sz="1800" dirty="0" err="1">
                <a:solidFill>
                  <a:srgbClr val="003399"/>
                </a:solidFill>
              </a:rPr>
              <a:t>Jinfeng</a:t>
            </a:r>
            <a:r>
              <a:rPr kumimoji="1" lang="en-US" altLang="zh-CN" sz="1800" dirty="0">
                <a:solidFill>
                  <a:srgbClr val="003399"/>
                </a:solidFill>
              </a:rPr>
              <a:t>.</a:t>
            </a:r>
            <a:endParaRPr kumimoji="1" lang="zh-CN" altLang="en-US" sz="1800" dirty="0">
              <a:solidFill>
                <a:srgbClr val="003399"/>
              </a:solidFill>
            </a:endParaRPr>
          </a:p>
        </p:txBody>
      </p:sp>
      <p:pic>
        <p:nvPicPr>
          <p:cNvPr id="10" name="图片 9">
            <a:extLst>
              <a:ext uri="{FF2B5EF4-FFF2-40B4-BE49-F238E27FC236}">
                <a16:creationId xmlns:a16="http://schemas.microsoft.com/office/drawing/2014/main" id="{22F88E8E-6EFA-0E4F-B0D9-83E9EAB5514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2904" y="4205778"/>
            <a:ext cx="2839055" cy="2106916"/>
          </a:xfrm>
          <a:prstGeom prst="rect">
            <a:avLst/>
          </a:prstGeom>
        </p:spPr>
      </p:pic>
    </p:spTree>
    <p:extLst>
      <p:ext uri="{BB962C8B-B14F-4D97-AF65-F5344CB8AC3E}">
        <p14:creationId xmlns:p14="http://schemas.microsoft.com/office/powerpoint/2010/main" val="662421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3DE1A-68A7-B843-B039-09B2EF4EBA90}"/>
              </a:ext>
            </a:extLst>
          </p:cNvPr>
          <p:cNvSpPr>
            <a:spLocks noGrp="1"/>
          </p:cNvSpPr>
          <p:nvPr>
            <p:ph type="title"/>
          </p:nvPr>
        </p:nvSpPr>
        <p:spPr/>
        <p:txBody>
          <a:bodyPr/>
          <a:lstStyle/>
          <a:p>
            <a:r>
              <a:rPr kumimoji="1" lang="en-US" altLang="zh-CN" sz="3600" dirty="0"/>
              <a:t>4. BLE Module</a:t>
            </a:r>
            <a:endParaRPr kumimoji="1" lang="zh-CN" altLang="en-US" dirty="0"/>
          </a:p>
        </p:txBody>
      </p:sp>
      <p:sp>
        <p:nvSpPr>
          <p:cNvPr id="3" name="内容占位符 2">
            <a:extLst>
              <a:ext uri="{FF2B5EF4-FFF2-40B4-BE49-F238E27FC236}">
                <a16:creationId xmlns:a16="http://schemas.microsoft.com/office/drawing/2014/main" id="{CE5B3598-B13F-3246-ACEF-BCBBB2FD8FF0}"/>
              </a:ext>
            </a:extLst>
          </p:cNvPr>
          <p:cNvSpPr>
            <a:spLocks noGrp="1"/>
          </p:cNvSpPr>
          <p:nvPr>
            <p:ph idx="1"/>
          </p:nvPr>
        </p:nvSpPr>
        <p:spPr>
          <a:xfrm>
            <a:off x="600146" y="1816894"/>
            <a:ext cx="8628062" cy="1585380"/>
          </a:xfrm>
        </p:spPr>
        <p:txBody>
          <a:bodyPr/>
          <a:lstStyle/>
          <a:p>
            <a:r>
              <a:rPr kumimoji="1" lang="en-US" altLang="zh-CN" b="0" dirty="0"/>
              <a:t>The module produce 8 channels for detecting signal from triboelectric sensors directly and 8 channels for interdigital sensors via partial voltage.</a:t>
            </a:r>
            <a:endParaRPr kumimoji="1" lang="zh-CN" altLang="en-US" b="0" dirty="0"/>
          </a:p>
        </p:txBody>
      </p:sp>
      <p:sp>
        <p:nvSpPr>
          <p:cNvPr id="4" name="灯片编号占位符 3">
            <a:extLst>
              <a:ext uri="{FF2B5EF4-FFF2-40B4-BE49-F238E27FC236}">
                <a16:creationId xmlns:a16="http://schemas.microsoft.com/office/drawing/2014/main" id="{46F07C26-E88C-2848-A2D7-D8AF9E22CBF6}"/>
              </a:ext>
            </a:extLst>
          </p:cNvPr>
          <p:cNvSpPr>
            <a:spLocks noGrp="1"/>
          </p:cNvSpPr>
          <p:nvPr>
            <p:ph type="sldNum" sz="quarter" idx="11"/>
          </p:nvPr>
        </p:nvSpPr>
        <p:spPr/>
        <p:txBody>
          <a:bodyPr/>
          <a:lstStyle/>
          <a:p>
            <a:fld id="{FDAFAA84-93FD-4C2C-AE46-F7D42BEF3958}" type="slidenum">
              <a:rPr lang="en-GB" smtClean="0"/>
              <a:pPr/>
              <a:t>18</a:t>
            </a:fld>
            <a:endParaRPr lang="en-GB" sz="1600" dirty="0">
              <a:solidFill>
                <a:schemeClr val="tx1"/>
              </a:solidFill>
            </a:endParaRPr>
          </a:p>
        </p:txBody>
      </p:sp>
      <p:pic>
        <p:nvPicPr>
          <p:cNvPr id="6" name="图片 5">
            <a:extLst>
              <a:ext uri="{FF2B5EF4-FFF2-40B4-BE49-F238E27FC236}">
                <a16:creationId xmlns:a16="http://schemas.microsoft.com/office/drawing/2014/main" id="{E5B34DE2-EB3C-2C4C-90A4-D3FD5FD8D27C}"/>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341914" y="3612528"/>
            <a:ext cx="4374138" cy="2746959"/>
          </a:xfrm>
          <a:prstGeom prst="rect">
            <a:avLst/>
          </a:prstGeom>
        </p:spPr>
      </p:pic>
      <p:pic>
        <p:nvPicPr>
          <p:cNvPr id="7" name="图片 6">
            <a:extLst>
              <a:ext uri="{FF2B5EF4-FFF2-40B4-BE49-F238E27FC236}">
                <a16:creationId xmlns:a16="http://schemas.microsoft.com/office/drawing/2014/main" id="{FDCA47FC-0BF9-D740-A0F2-549DDAEBE7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18635" y="2829986"/>
            <a:ext cx="2924196" cy="1892127"/>
          </a:xfrm>
          <a:prstGeom prst="rect">
            <a:avLst/>
          </a:prstGeom>
        </p:spPr>
      </p:pic>
      <p:pic>
        <p:nvPicPr>
          <p:cNvPr id="8" name="图片 7">
            <a:extLst>
              <a:ext uri="{FF2B5EF4-FFF2-40B4-BE49-F238E27FC236}">
                <a16:creationId xmlns:a16="http://schemas.microsoft.com/office/drawing/2014/main" id="{B4A416CC-E123-CE45-A8EC-24AA042D43E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63582" y="4560094"/>
            <a:ext cx="2825247" cy="2391547"/>
          </a:xfrm>
          <a:prstGeom prst="rect">
            <a:avLst/>
          </a:prstGeom>
        </p:spPr>
      </p:pic>
      <p:pic>
        <p:nvPicPr>
          <p:cNvPr id="9" name="图片 8">
            <a:extLst>
              <a:ext uri="{FF2B5EF4-FFF2-40B4-BE49-F238E27FC236}">
                <a16:creationId xmlns:a16="http://schemas.microsoft.com/office/drawing/2014/main" id="{66F36481-904E-5F48-ADB3-8779673D98F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6229734" y="3874494"/>
            <a:ext cx="3237733" cy="2223028"/>
          </a:xfrm>
          <a:prstGeom prst="rect">
            <a:avLst/>
          </a:prstGeom>
        </p:spPr>
      </p:pic>
      <p:sp>
        <p:nvSpPr>
          <p:cNvPr id="10" name="内容占位符 2">
            <a:extLst>
              <a:ext uri="{FF2B5EF4-FFF2-40B4-BE49-F238E27FC236}">
                <a16:creationId xmlns:a16="http://schemas.microsoft.com/office/drawing/2014/main" id="{32445398-9603-DD41-926F-E702AA71CEB7}"/>
              </a:ext>
            </a:extLst>
          </p:cNvPr>
          <p:cNvSpPr txBox="1">
            <a:spLocks/>
          </p:cNvSpPr>
          <p:nvPr/>
        </p:nvSpPr>
        <p:spPr bwMode="auto">
          <a:xfrm>
            <a:off x="607219" y="1283494"/>
            <a:ext cx="6602412" cy="489148"/>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algn="l" defTabSz="1014413" rtl="0" fontAlgn="base">
              <a:spcBef>
                <a:spcPct val="20000"/>
              </a:spcBef>
              <a:spcAft>
                <a:spcPct val="0"/>
              </a:spcAft>
              <a:defRPr sz="2500" b="1">
                <a:solidFill>
                  <a:srgbClr val="003399"/>
                </a:solidFill>
                <a:latin typeface="+mn-lt"/>
                <a:ea typeface="+mn-ea"/>
                <a:cs typeface="+mn-cs"/>
              </a:defRPr>
            </a:lvl1pPr>
            <a:lvl2pPr marL="374650" indent="6350" algn="l" defTabSz="1014413" rtl="0" fontAlgn="base">
              <a:spcBef>
                <a:spcPct val="20000"/>
              </a:spcBef>
              <a:spcAft>
                <a:spcPct val="0"/>
              </a:spcAft>
              <a:defRPr sz="2600">
                <a:solidFill>
                  <a:srgbClr val="003399"/>
                </a:solidFill>
                <a:latin typeface="+mn-lt"/>
              </a:defRPr>
            </a:lvl2pPr>
            <a:lvl3pPr marL="755650" algn="l" defTabSz="1014413" rtl="0" fontAlgn="base">
              <a:spcBef>
                <a:spcPct val="20000"/>
              </a:spcBef>
              <a:spcAft>
                <a:spcPct val="0"/>
              </a:spcAft>
              <a:defRPr sz="2200" b="1">
                <a:solidFill>
                  <a:srgbClr val="FF6600"/>
                </a:solidFill>
                <a:latin typeface="+mn-lt"/>
              </a:defRPr>
            </a:lvl3pPr>
            <a:lvl4pPr marL="1143000" indent="6350" algn="l" defTabSz="1014413" rtl="0" fontAlgn="base">
              <a:spcBef>
                <a:spcPct val="20000"/>
              </a:spcBef>
              <a:spcAft>
                <a:spcPct val="0"/>
              </a:spcAft>
              <a:defRPr sz="2200" i="1">
                <a:solidFill>
                  <a:srgbClr val="003399"/>
                </a:solidFill>
                <a:latin typeface="+mn-lt"/>
              </a:defRPr>
            </a:lvl4pPr>
            <a:lvl5pPr marL="1524000" algn="l" defTabSz="1014413" rtl="0" fontAlgn="base">
              <a:spcBef>
                <a:spcPct val="20000"/>
              </a:spcBef>
              <a:spcAft>
                <a:spcPct val="0"/>
              </a:spcAft>
              <a:defRPr sz="2000">
                <a:solidFill>
                  <a:srgbClr val="003399"/>
                </a:solidFill>
                <a:latin typeface="+mn-lt"/>
              </a:defRPr>
            </a:lvl5pPr>
            <a:lvl6pPr marL="1981200" algn="l" defTabSz="1014413" rtl="0" fontAlgn="base">
              <a:spcBef>
                <a:spcPct val="20000"/>
              </a:spcBef>
              <a:spcAft>
                <a:spcPct val="0"/>
              </a:spcAft>
              <a:defRPr sz="2000">
                <a:solidFill>
                  <a:srgbClr val="003399"/>
                </a:solidFill>
                <a:latin typeface="+mn-lt"/>
              </a:defRPr>
            </a:lvl6pPr>
            <a:lvl7pPr marL="2438400" algn="l" defTabSz="1014413" rtl="0" fontAlgn="base">
              <a:spcBef>
                <a:spcPct val="20000"/>
              </a:spcBef>
              <a:spcAft>
                <a:spcPct val="0"/>
              </a:spcAft>
              <a:defRPr sz="2000">
                <a:solidFill>
                  <a:srgbClr val="003399"/>
                </a:solidFill>
                <a:latin typeface="+mn-lt"/>
              </a:defRPr>
            </a:lvl7pPr>
            <a:lvl8pPr marL="2895600" algn="l" defTabSz="1014413" rtl="0" fontAlgn="base">
              <a:spcBef>
                <a:spcPct val="20000"/>
              </a:spcBef>
              <a:spcAft>
                <a:spcPct val="0"/>
              </a:spcAft>
              <a:defRPr sz="2000">
                <a:solidFill>
                  <a:srgbClr val="003399"/>
                </a:solidFill>
                <a:latin typeface="+mn-lt"/>
              </a:defRPr>
            </a:lvl8pPr>
            <a:lvl9pPr marL="3352800" algn="l" defTabSz="1014413" rtl="0" fontAlgn="base">
              <a:spcBef>
                <a:spcPct val="20000"/>
              </a:spcBef>
              <a:spcAft>
                <a:spcPct val="0"/>
              </a:spcAft>
              <a:defRPr sz="2000">
                <a:solidFill>
                  <a:srgbClr val="003399"/>
                </a:solidFill>
                <a:latin typeface="+mn-lt"/>
              </a:defRPr>
            </a:lvl9pPr>
          </a:lstStyle>
          <a:p>
            <a:pPr eaLnBrk="1" hangingPunct="1"/>
            <a:r>
              <a:rPr kumimoji="1" lang="en-US" altLang="zh-CN" kern="0" dirty="0"/>
              <a:t>a. Signal Acquisition</a:t>
            </a:r>
            <a:endParaRPr kumimoji="1" lang="zh-CN" altLang="en-US" kern="0" dirty="0"/>
          </a:p>
        </p:txBody>
      </p:sp>
      <p:sp>
        <p:nvSpPr>
          <p:cNvPr id="11" name="文本框 10">
            <a:extLst>
              <a:ext uri="{FF2B5EF4-FFF2-40B4-BE49-F238E27FC236}">
                <a16:creationId xmlns:a16="http://schemas.microsoft.com/office/drawing/2014/main" id="{438D1E90-D33D-534A-BCF1-299F3BF20F09}"/>
              </a:ext>
            </a:extLst>
          </p:cNvPr>
          <p:cNvSpPr txBox="1"/>
          <p:nvPr/>
        </p:nvSpPr>
        <p:spPr>
          <a:xfrm>
            <a:off x="471675" y="6994184"/>
            <a:ext cx="8011318" cy="369332"/>
          </a:xfrm>
          <a:prstGeom prst="rect">
            <a:avLst/>
          </a:prstGeom>
          <a:noFill/>
        </p:spPr>
        <p:txBody>
          <a:bodyPr wrap="square" rtlCol="0">
            <a:spAutoFit/>
          </a:bodyPr>
          <a:lstStyle/>
          <a:p>
            <a:r>
              <a:rPr kumimoji="1" lang="en-US" altLang="zh-CN" sz="1800" dirty="0">
                <a:solidFill>
                  <a:srgbClr val="003399"/>
                </a:solidFill>
              </a:rPr>
              <a:t>[1] BLE Module is designed and fabricated by my partner Sun </a:t>
            </a:r>
            <a:r>
              <a:rPr kumimoji="1" lang="en-US" altLang="zh-CN" sz="1800" dirty="0" err="1">
                <a:solidFill>
                  <a:srgbClr val="003399"/>
                </a:solidFill>
              </a:rPr>
              <a:t>Wenmao</a:t>
            </a:r>
            <a:r>
              <a:rPr kumimoji="1" lang="en-US" altLang="zh-CN" sz="1800" dirty="0">
                <a:solidFill>
                  <a:srgbClr val="003399"/>
                </a:solidFill>
              </a:rPr>
              <a:t>.</a:t>
            </a:r>
            <a:endParaRPr kumimoji="1" lang="zh-CN" altLang="en-US" sz="1800" dirty="0">
              <a:solidFill>
                <a:srgbClr val="003399"/>
              </a:solidFill>
            </a:endParaRPr>
          </a:p>
        </p:txBody>
      </p:sp>
    </p:spTree>
    <p:extLst>
      <p:ext uri="{BB962C8B-B14F-4D97-AF65-F5344CB8AC3E}">
        <p14:creationId xmlns:p14="http://schemas.microsoft.com/office/powerpoint/2010/main" val="3788948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EE7B6-070E-4A71-863E-97EA2A58BF85}"/>
              </a:ext>
            </a:extLst>
          </p:cNvPr>
          <p:cNvSpPr>
            <a:spLocks noGrp="1"/>
          </p:cNvSpPr>
          <p:nvPr>
            <p:ph type="ctrTitle"/>
          </p:nvPr>
        </p:nvSpPr>
        <p:spPr/>
        <p:txBody>
          <a:bodyPr/>
          <a:lstStyle/>
          <a:p>
            <a:r>
              <a:rPr lang="en-US" altLang="zh-CN" sz="4400" dirty="0"/>
              <a:t>4. Back-End Design</a:t>
            </a:r>
            <a:endParaRPr lang="zh-CN" altLang="en-US" sz="4400" dirty="0"/>
          </a:p>
        </p:txBody>
      </p:sp>
    </p:spTree>
    <p:extLst>
      <p:ext uri="{BB962C8B-B14F-4D97-AF65-F5344CB8AC3E}">
        <p14:creationId xmlns:p14="http://schemas.microsoft.com/office/powerpoint/2010/main" val="1141840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EE7B6-070E-4A71-863E-97EA2A58BF85}"/>
              </a:ext>
            </a:extLst>
          </p:cNvPr>
          <p:cNvSpPr>
            <a:spLocks noGrp="1"/>
          </p:cNvSpPr>
          <p:nvPr>
            <p:ph type="ctrTitle"/>
          </p:nvPr>
        </p:nvSpPr>
        <p:spPr/>
        <p:txBody>
          <a:bodyPr/>
          <a:lstStyle/>
          <a:p>
            <a:r>
              <a:rPr lang="en-US" altLang="zh-CN" sz="4400" dirty="0"/>
              <a:t>1. Project Background</a:t>
            </a:r>
            <a:endParaRPr lang="zh-CN" altLang="en-US" sz="4400" dirty="0"/>
          </a:p>
        </p:txBody>
      </p:sp>
    </p:spTree>
    <p:extLst>
      <p:ext uri="{BB962C8B-B14F-4D97-AF65-F5344CB8AC3E}">
        <p14:creationId xmlns:p14="http://schemas.microsoft.com/office/powerpoint/2010/main" val="1569738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0F6F8-A0A9-BD4D-BB28-3BD13354CF37}"/>
              </a:ext>
            </a:extLst>
          </p:cNvPr>
          <p:cNvSpPr>
            <a:spLocks noGrp="1"/>
          </p:cNvSpPr>
          <p:nvPr>
            <p:ph type="title"/>
          </p:nvPr>
        </p:nvSpPr>
        <p:spPr/>
        <p:txBody>
          <a:bodyPr/>
          <a:lstStyle/>
          <a:p>
            <a:r>
              <a:rPr kumimoji="1" lang="en-US" altLang="zh-CN" dirty="0"/>
              <a:t>1. NUS</a:t>
            </a:r>
            <a:r>
              <a:rPr kumimoji="1" lang="zh-CN" altLang="en-US" dirty="0"/>
              <a:t> </a:t>
            </a:r>
            <a:r>
              <a:rPr kumimoji="1" lang="en-US" altLang="zh-CN" dirty="0"/>
              <a:t>Medical</a:t>
            </a:r>
            <a:r>
              <a:rPr kumimoji="1" lang="zh-CN" altLang="en-US" dirty="0"/>
              <a:t> </a:t>
            </a:r>
            <a:r>
              <a:rPr kumimoji="1" lang="en-US" altLang="zh-CN" dirty="0"/>
              <a:t>Care</a:t>
            </a:r>
            <a:r>
              <a:rPr kumimoji="1" lang="zh-CN" altLang="en-US" dirty="0"/>
              <a:t> </a:t>
            </a:r>
            <a:r>
              <a:rPr kumimoji="1" lang="en-US" altLang="zh-CN" dirty="0"/>
              <a:t>App</a:t>
            </a:r>
            <a:endParaRPr kumimoji="1" lang="zh-CN" altLang="en-US" dirty="0"/>
          </a:p>
        </p:txBody>
      </p:sp>
      <p:sp>
        <p:nvSpPr>
          <p:cNvPr id="3" name="内容占位符 2">
            <a:extLst>
              <a:ext uri="{FF2B5EF4-FFF2-40B4-BE49-F238E27FC236}">
                <a16:creationId xmlns:a16="http://schemas.microsoft.com/office/drawing/2014/main" id="{DBFF42A9-6C4C-1C4C-A2FB-268CD23669E1}"/>
              </a:ext>
            </a:extLst>
          </p:cNvPr>
          <p:cNvSpPr>
            <a:spLocks noGrp="1"/>
          </p:cNvSpPr>
          <p:nvPr>
            <p:ph idx="1"/>
          </p:nvPr>
        </p:nvSpPr>
        <p:spPr>
          <a:xfrm>
            <a:off x="414297" y="1403058"/>
            <a:ext cx="9278853" cy="881856"/>
          </a:xfrm>
        </p:spPr>
        <p:txBody>
          <a:bodyPr/>
          <a:lstStyle/>
          <a:p>
            <a:r>
              <a:rPr kumimoji="1" lang="en-US" altLang="zh-CN" dirty="0"/>
              <a:t>Develop an IOS app for patient to track real-time motion via BLE and update data to database through TCP/IP.</a:t>
            </a:r>
            <a:r>
              <a:rPr kumimoji="1" lang="zh-CN" altLang="en-US" dirty="0"/>
              <a:t> </a:t>
            </a:r>
            <a:r>
              <a:rPr kumimoji="1" lang="en-US" altLang="zh-CN" dirty="0"/>
              <a:t>And the data will be plotted on iPhone in real time.</a:t>
            </a:r>
            <a:endParaRPr kumimoji="1" lang="zh-CN" altLang="en-US" dirty="0"/>
          </a:p>
        </p:txBody>
      </p:sp>
      <p:sp>
        <p:nvSpPr>
          <p:cNvPr id="4" name="灯片编号占位符 3">
            <a:extLst>
              <a:ext uri="{FF2B5EF4-FFF2-40B4-BE49-F238E27FC236}">
                <a16:creationId xmlns:a16="http://schemas.microsoft.com/office/drawing/2014/main" id="{D8A3E182-BD3D-B044-B0E4-EFB2A20DC780}"/>
              </a:ext>
            </a:extLst>
          </p:cNvPr>
          <p:cNvSpPr>
            <a:spLocks noGrp="1"/>
          </p:cNvSpPr>
          <p:nvPr>
            <p:ph type="sldNum" sz="quarter" idx="11"/>
          </p:nvPr>
        </p:nvSpPr>
        <p:spPr/>
        <p:txBody>
          <a:bodyPr/>
          <a:lstStyle/>
          <a:p>
            <a:fld id="{FDAFAA84-93FD-4C2C-AE46-F7D42BEF3958}" type="slidenum">
              <a:rPr lang="en-GB" smtClean="0"/>
              <a:pPr/>
              <a:t>20</a:t>
            </a:fld>
            <a:endParaRPr lang="en-GB" sz="1600" dirty="0">
              <a:solidFill>
                <a:schemeClr val="tx1"/>
              </a:solidFill>
            </a:endParaRPr>
          </a:p>
        </p:txBody>
      </p:sp>
      <p:pic>
        <p:nvPicPr>
          <p:cNvPr id="7" name="图片 6">
            <a:extLst>
              <a:ext uri="{FF2B5EF4-FFF2-40B4-BE49-F238E27FC236}">
                <a16:creationId xmlns:a16="http://schemas.microsoft.com/office/drawing/2014/main" id="{AD4AC5CB-1CF2-D044-A84D-095E0E16E6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80631" y="2827002"/>
            <a:ext cx="1895397" cy="4102894"/>
          </a:xfrm>
          <a:prstGeom prst="rect">
            <a:avLst/>
          </a:prstGeom>
          <a:ln>
            <a:solidFill>
              <a:schemeClr val="tx1"/>
            </a:solidFill>
          </a:ln>
        </p:spPr>
      </p:pic>
      <p:pic>
        <p:nvPicPr>
          <p:cNvPr id="8" name="图片 7">
            <a:extLst>
              <a:ext uri="{FF2B5EF4-FFF2-40B4-BE49-F238E27FC236}">
                <a16:creationId xmlns:a16="http://schemas.microsoft.com/office/drawing/2014/main" id="{D363D009-6270-4E42-998B-A0F7A8564F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0434" y="2824039"/>
            <a:ext cx="1895397" cy="4102895"/>
          </a:xfrm>
          <a:prstGeom prst="rect">
            <a:avLst/>
          </a:prstGeom>
          <a:ln>
            <a:solidFill>
              <a:schemeClr val="tx1"/>
            </a:solidFill>
          </a:ln>
        </p:spPr>
      </p:pic>
      <p:pic>
        <p:nvPicPr>
          <p:cNvPr id="12" name="图片 11" descr="徽标, 公司名称&#10;&#10;描述已自动生成">
            <a:extLst>
              <a:ext uri="{FF2B5EF4-FFF2-40B4-BE49-F238E27FC236}">
                <a16:creationId xmlns:a16="http://schemas.microsoft.com/office/drawing/2014/main" id="{0A8B7EEF-20BF-6A4F-80A5-28F9315FAD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9336" y="3940572"/>
            <a:ext cx="1257300" cy="1257300"/>
          </a:xfrm>
          <a:prstGeom prst="roundRect">
            <a:avLst>
              <a:gd name="adj" fmla="val 16667"/>
            </a:avLst>
          </a:prstGeom>
          <a:ln>
            <a:solidFill>
              <a:schemeClr val="tx1">
                <a:lumMod val="95000"/>
                <a:lumOff val="5000"/>
              </a:schemeClr>
            </a:solid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图片 10" descr="图形用户界面, 文本, 应用程序, 聊天或短信&#10;&#10;描述已自动生成">
            <a:extLst>
              <a:ext uri="{FF2B5EF4-FFF2-40B4-BE49-F238E27FC236}">
                <a16:creationId xmlns:a16="http://schemas.microsoft.com/office/drawing/2014/main" id="{13384117-3899-9041-89EF-6DB8F44F5D0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45968" y="2837358"/>
            <a:ext cx="1893125" cy="4102894"/>
          </a:xfrm>
          <a:prstGeom prst="rect">
            <a:avLst/>
          </a:prstGeom>
          <a:ln>
            <a:solidFill>
              <a:schemeClr val="tx1"/>
            </a:solidFill>
          </a:ln>
        </p:spPr>
      </p:pic>
      <p:pic>
        <p:nvPicPr>
          <p:cNvPr id="15" name="图片 14" descr="图形用户界面, 文本, 应用程序, 聊天或短信&#10;&#10;描述已自动生成">
            <a:extLst>
              <a:ext uri="{FF2B5EF4-FFF2-40B4-BE49-F238E27FC236}">
                <a16:creationId xmlns:a16="http://schemas.microsoft.com/office/drawing/2014/main" id="{013CD575-DC3C-184F-84E4-DFB12B30AB0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369313" y="3367466"/>
            <a:ext cx="304799" cy="152400"/>
          </a:xfrm>
          <a:prstGeom prst="rect">
            <a:avLst/>
          </a:prstGeom>
          <a:ln>
            <a:noFill/>
          </a:ln>
        </p:spPr>
      </p:pic>
      <p:sp>
        <p:nvSpPr>
          <p:cNvPr id="17" name="矩形 16">
            <a:extLst>
              <a:ext uri="{FF2B5EF4-FFF2-40B4-BE49-F238E27FC236}">
                <a16:creationId xmlns:a16="http://schemas.microsoft.com/office/drawing/2014/main" id="{3860D8CD-C75A-414F-B8DE-635139EB4403}"/>
              </a:ext>
            </a:extLst>
          </p:cNvPr>
          <p:cNvSpPr/>
          <p:nvPr/>
        </p:nvSpPr>
        <p:spPr bwMode="auto">
          <a:xfrm>
            <a:off x="7205457" y="3368745"/>
            <a:ext cx="154968" cy="15907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600" b="0" i="0" u="none" strike="noStrike" cap="none" normalizeH="0" baseline="0" dirty="0">
              <a:ln>
                <a:noFill/>
              </a:ln>
              <a:solidFill>
                <a:schemeClr val="tx1"/>
              </a:solidFill>
              <a:effectLst/>
              <a:latin typeface="Helvetica Neue" panose="02000503000000020004" pitchFamily="2" charset="0"/>
              <a:cs typeface="Helvetica Neue" panose="02000503000000020004" pitchFamily="2" charset="0"/>
            </a:endParaRPr>
          </a:p>
        </p:txBody>
      </p:sp>
      <p:sp>
        <p:nvSpPr>
          <p:cNvPr id="18" name="矩形 17">
            <a:extLst>
              <a:ext uri="{FF2B5EF4-FFF2-40B4-BE49-F238E27FC236}">
                <a16:creationId xmlns:a16="http://schemas.microsoft.com/office/drawing/2014/main" id="{0041E305-4DB4-1446-A0E0-AFD7D1483CB4}"/>
              </a:ext>
            </a:extLst>
          </p:cNvPr>
          <p:cNvSpPr/>
          <p:nvPr/>
        </p:nvSpPr>
        <p:spPr>
          <a:xfrm>
            <a:off x="7133431" y="3344546"/>
            <a:ext cx="336952" cy="184666"/>
          </a:xfrm>
          <a:prstGeom prst="rect">
            <a:avLst/>
          </a:prstGeom>
        </p:spPr>
        <p:txBody>
          <a:bodyPr wrap="square">
            <a:spAutoFit/>
          </a:bodyPr>
          <a:lstStyle/>
          <a:p>
            <a:r>
              <a:rPr lang="en-US" altLang="zh-CN" sz="600" dirty="0">
                <a:latin typeface="Helvetica Neue Light" panose="02000403000000020004" pitchFamily="2" charset="0"/>
                <a:ea typeface="Helvetica Neue Light" panose="02000403000000020004" pitchFamily="2" charset="0"/>
                <a:cs typeface="Helvetica Neue" panose="02000503000000020004" pitchFamily="2" charset="0"/>
              </a:rPr>
              <a:t>Raw</a:t>
            </a:r>
            <a:endParaRPr lang="zh-CN" altLang="en-US" sz="1800" dirty="0">
              <a:latin typeface="Helvetica Neue Light" panose="02000403000000020004" pitchFamily="2" charset="0"/>
            </a:endParaRPr>
          </a:p>
        </p:txBody>
      </p:sp>
      <p:grpSp>
        <p:nvGrpSpPr>
          <p:cNvPr id="5" name="组合 4">
            <a:extLst>
              <a:ext uri="{FF2B5EF4-FFF2-40B4-BE49-F238E27FC236}">
                <a16:creationId xmlns:a16="http://schemas.microsoft.com/office/drawing/2014/main" id="{D7FF9D43-11DC-1B42-A382-E5F342C6CA56}"/>
              </a:ext>
            </a:extLst>
          </p:cNvPr>
          <p:cNvGrpSpPr/>
          <p:nvPr/>
        </p:nvGrpSpPr>
        <p:grpSpPr>
          <a:xfrm>
            <a:off x="7908389" y="2837358"/>
            <a:ext cx="1893125" cy="4102894"/>
            <a:chOff x="8292687" y="2814174"/>
            <a:chExt cx="1893125" cy="4102894"/>
          </a:xfrm>
        </p:grpSpPr>
        <p:pic>
          <p:nvPicPr>
            <p:cNvPr id="14" name="图片 13" descr="图形用户界面, 文本, 应用程序, 聊天或短信&#10;&#10;描述已自动生成">
              <a:extLst>
                <a:ext uri="{FF2B5EF4-FFF2-40B4-BE49-F238E27FC236}">
                  <a16:creationId xmlns:a16="http://schemas.microsoft.com/office/drawing/2014/main" id="{A4ECCCCF-5B9E-DC4E-A05A-7CDD82600B6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92687" y="2814174"/>
              <a:ext cx="1893125" cy="4102894"/>
            </a:xfrm>
            <a:prstGeom prst="rect">
              <a:avLst/>
            </a:prstGeom>
            <a:ln>
              <a:solidFill>
                <a:schemeClr val="tx1"/>
              </a:solidFill>
            </a:ln>
          </p:spPr>
        </p:pic>
        <p:sp>
          <p:nvSpPr>
            <p:cNvPr id="10" name="矩形 9">
              <a:extLst>
                <a:ext uri="{FF2B5EF4-FFF2-40B4-BE49-F238E27FC236}">
                  <a16:creationId xmlns:a16="http://schemas.microsoft.com/office/drawing/2014/main" id="{DCA96D16-26CE-2741-A2E9-FB3B6BD917AB}"/>
                </a:ext>
              </a:extLst>
            </p:cNvPr>
            <p:cNvSpPr/>
            <p:nvPr/>
          </p:nvSpPr>
          <p:spPr bwMode="auto">
            <a:xfrm>
              <a:off x="8401049" y="3510000"/>
              <a:ext cx="1676400" cy="666000"/>
            </a:xfrm>
            <a:prstGeom prst="rect">
              <a:avLst/>
            </a:prstGeom>
            <a:solidFill>
              <a:srgbClr val="E5E5E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450" b="0" i="0" u="none" strike="noStrike" cap="none" normalizeH="0" baseline="0" dirty="0">
                <a:ln>
                  <a:noFill/>
                </a:ln>
                <a:solidFill>
                  <a:schemeClr val="tx1"/>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矩形 15">
              <a:extLst>
                <a:ext uri="{FF2B5EF4-FFF2-40B4-BE49-F238E27FC236}">
                  <a16:creationId xmlns:a16="http://schemas.microsoft.com/office/drawing/2014/main" id="{CEF4BA9D-1623-CB4D-AAC5-16315CC73F44}"/>
                </a:ext>
              </a:extLst>
            </p:cNvPr>
            <p:cNvSpPr/>
            <p:nvPr/>
          </p:nvSpPr>
          <p:spPr>
            <a:xfrm>
              <a:off x="8346367" y="3470464"/>
              <a:ext cx="948500" cy="738664"/>
            </a:xfrm>
            <a:prstGeom prst="rect">
              <a:avLst/>
            </a:prstGeom>
          </p:spPr>
          <p:txBody>
            <a:bodyPr wrap="square">
              <a:spAutoFit/>
            </a:bodyPr>
            <a:lstStyle/>
            <a:p>
              <a:r>
                <a:rPr lang="en-US" altLang="zh-CN" sz="420" dirty="0">
                  <a:solidFill>
                    <a:srgbClr val="080809"/>
                  </a:solidFill>
                  <a:latin typeface="Helvetica Neue Light" panose="02000403000000020004" pitchFamily="2" charset="0"/>
                  <a:ea typeface="Helvetica Neue Light" panose="02000403000000020004" pitchFamily="2" charset="0"/>
                  <a:cs typeface="Helvetica Neue" panose="02000503000000020004" pitchFamily="2" charset="0"/>
                </a:rPr>
                <a:t>[21:56:58:755] turn right</a:t>
              </a:r>
            </a:p>
            <a:p>
              <a:r>
                <a:rPr lang="en-US" altLang="zh-CN" sz="420" dirty="0">
                  <a:solidFill>
                    <a:srgbClr val="080809"/>
                  </a:solidFill>
                  <a:latin typeface="Helvetica Neue Light" panose="02000403000000020004" pitchFamily="2" charset="0"/>
                  <a:ea typeface="Helvetica Neue Light" panose="02000403000000020004" pitchFamily="2" charset="0"/>
                  <a:cs typeface="Helvetica Neue" panose="02000503000000020004" pitchFamily="2" charset="0"/>
                </a:rPr>
                <a:t>[21:57:00:585] sit &amp; stand</a:t>
              </a:r>
            </a:p>
            <a:p>
              <a:r>
                <a:rPr lang="en-US" altLang="zh-CN" sz="420" dirty="0">
                  <a:solidFill>
                    <a:srgbClr val="080809"/>
                  </a:solidFill>
                  <a:latin typeface="Helvetica Neue Light" panose="02000403000000020004" pitchFamily="2" charset="0"/>
                  <a:ea typeface="Helvetica Neue Light" panose="02000403000000020004" pitchFamily="2" charset="0"/>
                  <a:cs typeface="Helvetica Neue" panose="02000503000000020004" pitchFamily="2" charset="0"/>
                </a:rPr>
                <a:t>[21:57:02:523] no motion</a:t>
              </a:r>
            </a:p>
            <a:p>
              <a:r>
                <a:rPr lang="en-US" altLang="zh-CN" sz="420" dirty="0">
                  <a:solidFill>
                    <a:srgbClr val="080809"/>
                  </a:solidFill>
                  <a:latin typeface="Helvetica Neue Light" panose="02000403000000020004" pitchFamily="2" charset="0"/>
                  <a:ea typeface="Helvetica Neue Light" panose="02000403000000020004" pitchFamily="2" charset="0"/>
                  <a:cs typeface="Helvetica Neue" panose="02000503000000020004" pitchFamily="2" charset="0"/>
                </a:rPr>
                <a:t>[21:57:04:416] run</a:t>
              </a:r>
            </a:p>
            <a:p>
              <a:r>
                <a:rPr lang="en-US" altLang="zh-CN" sz="420" dirty="0">
                  <a:solidFill>
                    <a:srgbClr val="080809"/>
                  </a:solidFill>
                  <a:latin typeface="Helvetica Neue Light" panose="02000403000000020004" pitchFamily="2" charset="0"/>
                  <a:ea typeface="Helvetica Neue Light" panose="02000403000000020004" pitchFamily="2" charset="0"/>
                  <a:cs typeface="Helvetica Neue" panose="02000503000000020004" pitchFamily="2" charset="0"/>
                </a:rPr>
                <a:t>[21:57:06:544] run</a:t>
              </a:r>
            </a:p>
            <a:p>
              <a:r>
                <a:rPr lang="en-US" altLang="zh-CN" sz="420" dirty="0">
                  <a:solidFill>
                    <a:srgbClr val="080809"/>
                  </a:solidFill>
                  <a:latin typeface="Helvetica Neue Light" panose="02000403000000020004" pitchFamily="2" charset="0"/>
                  <a:ea typeface="Helvetica Neue Light" panose="02000403000000020004" pitchFamily="2" charset="0"/>
                  <a:cs typeface="Helvetica Neue" panose="02000503000000020004" pitchFamily="2" charset="0"/>
                </a:rPr>
                <a:t>[21:57:08:435] no motion</a:t>
              </a:r>
            </a:p>
            <a:p>
              <a:r>
                <a:rPr lang="en-US" altLang="zh-CN" sz="420" dirty="0">
                  <a:solidFill>
                    <a:srgbClr val="080809"/>
                  </a:solidFill>
                  <a:latin typeface="Helvetica Neue Light" panose="02000403000000020004" pitchFamily="2" charset="0"/>
                  <a:ea typeface="Helvetica Neue Light" panose="02000403000000020004" pitchFamily="2" charset="0"/>
                  <a:cs typeface="Helvetica Neue" panose="02000503000000020004" pitchFamily="2" charset="0"/>
                </a:rPr>
                <a:t>[21:57:10:565] walk</a:t>
              </a:r>
            </a:p>
            <a:p>
              <a:r>
                <a:rPr lang="en-US" altLang="zh-CN" sz="420" dirty="0">
                  <a:solidFill>
                    <a:srgbClr val="080809"/>
                  </a:solidFill>
                  <a:latin typeface="Helvetica Neue Light" panose="02000403000000020004" pitchFamily="2" charset="0"/>
                  <a:ea typeface="Helvetica Neue Light" panose="02000403000000020004" pitchFamily="2" charset="0"/>
                  <a:cs typeface="Helvetica Neue" panose="02000503000000020004" pitchFamily="2" charset="0"/>
                </a:rPr>
                <a:t>[21:57:12:604] walk</a:t>
              </a:r>
            </a:p>
            <a:p>
              <a:r>
                <a:rPr lang="en-US" altLang="zh-CN" sz="420" dirty="0">
                  <a:solidFill>
                    <a:srgbClr val="080809"/>
                  </a:solidFill>
                  <a:latin typeface="Helvetica Neue Light" panose="02000403000000020004" pitchFamily="2" charset="0"/>
                  <a:ea typeface="Helvetica Neue Light" panose="02000403000000020004" pitchFamily="2" charset="0"/>
                  <a:cs typeface="Helvetica Neue" panose="02000503000000020004" pitchFamily="2" charset="0"/>
                </a:rPr>
                <a:t>[21:57:14:435] no motion</a:t>
              </a:r>
            </a:p>
            <a:p>
              <a:endParaRPr lang="en-US" altLang="zh-CN" sz="420" dirty="0">
                <a:solidFill>
                  <a:srgbClr val="080809"/>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0" name="矩形 19">
              <a:extLst>
                <a:ext uri="{FF2B5EF4-FFF2-40B4-BE49-F238E27FC236}">
                  <a16:creationId xmlns:a16="http://schemas.microsoft.com/office/drawing/2014/main" id="{AB6D1930-8D1D-D840-A544-6E830430060C}"/>
                </a:ext>
              </a:extLst>
            </p:cNvPr>
            <p:cNvSpPr/>
            <p:nvPr/>
          </p:nvSpPr>
          <p:spPr bwMode="auto">
            <a:xfrm>
              <a:off x="9671863" y="3334215"/>
              <a:ext cx="154968" cy="15907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600" b="0" i="0" u="none" strike="noStrike" cap="none" normalizeH="0" baseline="0" dirty="0">
                <a:ln>
                  <a:noFill/>
                </a:ln>
                <a:solidFill>
                  <a:schemeClr val="tx1"/>
                </a:solidFill>
                <a:effectLst/>
                <a:latin typeface="Helvetica Neue" panose="02000503000000020004" pitchFamily="2" charset="0"/>
                <a:cs typeface="Helvetica Neue" panose="02000503000000020004" pitchFamily="2" charset="0"/>
              </a:endParaRPr>
            </a:p>
          </p:txBody>
        </p:sp>
        <p:sp>
          <p:nvSpPr>
            <p:cNvPr id="21" name="矩形 20">
              <a:extLst>
                <a:ext uri="{FF2B5EF4-FFF2-40B4-BE49-F238E27FC236}">
                  <a16:creationId xmlns:a16="http://schemas.microsoft.com/office/drawing/2014/main" id="{1E38F7FD-E410-9642-B561-3CBE1916D556}"/>
                </a:ext>
              </a:extLst>
            </p:cNvPr>
            <p:cNvSpPr/>
            <p:nvPr/>
          </p:nvSpPr>
          <p:spPr>
            <a:xfrm>
              <a:off x="9580871" y="3321421"/>
              <a:ext cx="336952" cy="184666"/>
            </a:xfrm>
            <a:prstGeom prst="rect">
              <a:avLst/>
            </a:prstGeom>
          </p:spPr>
          <p:txBody>
            <a:bodyPr wrap="square">
              <a:spAutoFit/>
            </a:bodyPr>
            <a:lstStyle/>
            <a:p>
              <a:r>
                <a:rPr lang="en-US" altLang="zh-CN" sz="600" dirty="0">
                  <a:latin typeface="Helvetica Neue Light" panose="02000403000000020004" pitchFamily="2" charset="0"/>
                  <a:ea typeface="Helvetica Neue Light" panose="02000403000000020004" pitchFamily="2" charset="0"/>
                  <a:cs typeface="Helvetica Neue" panose="02000503000000020004" pitchFamily="2" charset="0"/>
                </a:rPr>
                <a:t>Raw</a:t>
              </a:r>
              <a:endParaRPr lang="zh-CN" altLang="en-US" sz="1800" dirty="0">
                <a:latin typeface="Helvetica Neue Light" panose="02000403000000020004" pitchFamily="2" charset="0"/>
              </a:endParaRPr>
            </a:p>
          </p:txBody>
        </p:sp>
      </p:grpSp>
    </p:spTree>
    <p:extLst>
      <p:ext uri="{BB962C8B-B14F-4D97-AF65-F5344CB8AC3E}">
        <p14:creationId xmlns:p14="http://schemas.microsoft.com/office/powerpoint/2010/main" val="2209569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9CF1D-4499-AC4C-9FE4-429C25B8CC5A}"/>
              </a:ext>
            </a:extLst>
          </p:cNvPr>
          <p:cNvSpPr>
            <a:spLocks noGrp="1"/>
          </p:cNvSpPr>
          <p:nvPr>
            <p:ph type="title"/>
          </p:nvPr>
        </p:nvSpPr>
        <p:spPr>
          <a:xfrm>
            <a:off x="611188" y="322263"/>
            <a:ext cx="7208043" cy="1113631"/>
          </a:xfrm>
        </p:spPr>
        <p:txBody>
          <a:bodyPr/>
          <a:lstStyle/>
          <a:p>
            <a:r>
              <a:rPr kumimoji="1" lang="en-US" altLang="zh-CN" dirty="0"/>
              <a:t>2. BLE</a:t>
            </a:r>
            <a:r>
              <a:rPr kumimoji="1" lang="zh-CN" altLang="en-US" dirty="0"/>
              <a:t> </a:t>
            </a:r>
            <a:r>
              <a:rPr kumimoji="1" lang="en-US" altLang="zh-CN" dirty="0"/>
              <a:t>Communication</a:t>
            </a:r>
            <a:endParaRPr kumimoji="1" lang="zh-CN" altLang="en-US" dirty="0"/>
          </a:p>
        </p:txBody>
      </p:sp>
      <p:sp>
        <p:nvSpPr>
          <p:cNvPr id="4" name="灯片编号占位符 3">
            <a:extLst>
              <a:ext uri="{FF2B5EF4-FFF2-40B4-BE49-F238E27FC236}">
                <a16:creationId xmlns:a16="http://schemas.microsoft.com/office/drawing/2014/main" id="{7B81924E-79A3-F346-80CE-103CCE9D4F95}"/>
              </a:ext>
            </a:extLst>
          </p:cNvPr>
          <p:cNvSpPr>
            <a:spLocks noGrp="1"/>
          </p:cNvSpPr>
          <p:nvPr>
            <p:ph type="sldNum" sz="quarter" idx="11"/>
          </p:nvPr>
        </p:nvSpPr>
        <p:spPr/>
        <p:txBody>
          <a:bodyPr/>
          <a:lstStyle/>
          <a:p>
            <a:fld id="{FDAFAA84-93FD-4C2C-AE46-F7D42BEF3958}" type="slidenum">
              <a:rPr lang="en-GB" smtClean="0"/>
              <a:pPr/>
              <a:t>21</a:t>
            </a:fld>
            <a:endParaRPr lang="en-GB" sz="1600" dirty="0">
              <a:solidFill>
                <a:schemeClr val="tx1"/>
              </a:solidFill>
            </a:endParaRPr>
          </a:p>
        </p:txBody>
      </p:sp>
      <p:cxnSp>
        <p:nvCxnSpPr>
          <p:cNvPr id="8" name="直线箭头连接符 7">
            <a:extLst>
              <a:ext uri="{FF2B5EF4-FFF2-40B4-BE49-F238E27FC236}">
                <a16:creationId xmlns:a16="http://schemas.microsoft.com/office/drawing/2014/main" id="{B8627DAF-C874-4344-83BB-C9FEE945C228}"/>
              </a:ext>
            </a:extLst>
          </p:cNvPr>
          <p:cNvCxnSpPr>
            <a:cxnSpLocks/>
          </p:cNvCxnSpPr>
          <p:nvPr/>
        </p:nvCxnSpPr>
        <p:spPr bwMode="auto">
          <a:xfrm>
            <a:off x="2866231" y="7074694"/>
            <a:ext cx="3962400"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0" name="文本框 9">
            <a:extLst>
              <a:ext uri="{FF2B5EF4-FFF2-40B4-BE49-F238E27FC236}">
                <a16:creationId xmlns:a16="http://schemas.microsoft.com/office/drawing/2014/main" id="{363493E9-173A-6B42-AA6A-6BB8148BE76A}"/>
              </a:ext>
            </a:extLst>
          </p:cNvPr>
          <p:cNvSpPr txBox="1"/>
          <p:nvPr/>
        </p:nvSpPr>
        <p:spPr>
          <a:xfrm>
            <a:off x="4441570" y="6617494"/>
            <a:ext cx="1295400" cy="461665"/>
          </a:xfrm>
          <a:prstGeom prst="rect">
            <a:avLst/>
          </a:prstGeom>
          <a:noFill/>
        </p:spPr>
        <p:txBody>
          <a:bodyPr wrap="square" rtlCol="0">
            <a:spAutoFit/>
          </a:bodyPr>
          <a:lstStyle/>
          <a:p>
            <a:r>
              <a:rPr kumimoji="1" lang="en-US" altLang="zh-CN" dirty="0"/>
              <a:t>BLE</a:t>
            </a:r>
            <a:endParaRPr kumimoji="1" lang="zh-CN" altLang="en-US" dirty="0"/>
          </a:p>
        </p:txBody>
      </p:sp>
      <p:sp>
        <p:nvSpPr>
          <p:cNvPr id="11" name="文本框 10">
            <a:extLst>
              <a:ext uri="{FF2B5EF4-FFF2-40B4-BE49-F238E27FC236}">
                <a16:creationId xmlns:a16="http://schemas.microsoft.com/office/drawing/2014/main" id="{82AD5A66-01F6-7C40-845C-6FDCDD9884E7}"/>
              </a:ext>
            </a:extLst>
          </p:cNvPr>
          <p:cNvSpPr txBox="1"/>
          <p:nvPr/>
        </p:nvSpPr>
        <p:spPr>
          <a:xfrm>
            <a:off x="1655903" y="6887567"/>
            <a:ext cx="1600200" cy="461665"/>
          </a:xfrm>
          <a:prstGeom prst="rect">
            <a:avLst/>
          </a:prstGeom>
          <a:noFill/>
        </p:spPr>
        <p:txBody>
          <a:bodyPr wrap="square" rtlCol="0">
            <a:spAutoFit/>
          </a:bodyPr>
          <a:lstStyle/>
          <a:p>
            <a:r>
              <a:rPr kumimoji="1" lang="en-US" altLang="zh-CN" dirty="0"/>
              <a:t>Central</a:t>
            </a:r>
            <a:endParaRPr kumimoji="1" lang="zh-CN" altLang="en-US" dirty="0"/>
          </a:p>
        </p:txBody>
      </p:sp>
      <p:sp>
        <p:nvSpPr>
          <p:cNvPr id="12" name="文本框 11">
            <a:extLst>
              <a:ext uri="{FF2B5EF4-FFF2-40B4-BE49-F238E27FC236}">
                <a16:creationId xmlns:a16="http://schemas.microsoft.com/office/drawing/2014/main" id="{9619EF99-C804-3543-96D1-E001B526FD6C}"/>
              </a:ext>
            </a:extLst>
          </p:cNvPr>
          <p:cNvSpPr txBox="1"/>
          <p:nvPr/>
        </p:nvSpPr>
        <p:spPr>
          <a:xfrm>
            <a:off x="6895960" y="6881690"/>
            <a:ext cx="1600200" cy="461665"/>
          </a:xfrm>
          <a:prstGeom prst="rect">
            <a:avLst/>
          </a:prstGeom>
          <a:noFill/>
        </p:spPr>
        <p:txBody>
          <a:bodyPr wrap="square" rtlCol="0">
            <a:spAutoFit/>
          </a:bodyPr>
          <a:lstStyle/>
          <a:p>
            <a:r>
              <a:rPr kumimoji="1" lang="en-US" altLang="zh-CN" dirty="0"/>
              <a:t>Peripheral</a:t>
            </a:r>
            <a:endParaRPr kumimoji="1" lang="zh-CN" altLang="en-US" dirty="0"/>
          </a:p>
        </p:txBody>
      </p:sp>
      <p:sp>
        <p:nvSpPr>
          <p:cNvPr id="13" name="文本框 12">
            <a:extLst>
              <a:ext uri="{FF2B5EF4-FFF2-40B4-BE49-F238E27FC236}">
                <a16:creationId xmlns:a16="http://schemas.microsoft.com/office/drawing/2014/main" id="{A1C27C3C-2BCA-DA4A-805D-426A21305552}"/>
              </a:ext>
            </a:extLst>
          </p:cNvPr>
          <p:cNvSpPr txBox="1"/>
          <p:nvPr/>
        </p:nvSpPr>
        <p:spPr>
          <a:xfrm>
            <a:off x="3414891" y="1409447"/>
            <a:ext cx="3185140" cy="6001643"/>
          </a:xfrm>
          <a:prstGeom prst="rect">
            <a:avLst/>
          </a:prstGeom>
          <a:noFill/>
        </p:spPr>
        <p:txBody>
          <a:bodyPr wrap="square" rtlCol="0">
            <a:spAutoFit/>
          </a:bodyPr>
          <a:lstStyle/>
          <a:p>
            <a:r>
              <a:rPr kumimoji="1" lang="en-US" altLang="zh-CN" sz="1600" dirty="0">
                <a:solidFill>
                  <a:srgbClr val="003399"/>
                </a:solidFill>
                <a:latin typeface="Arial" panose="020B0604020202020204" pitchFamily="34" charset="0"/>
                <a:cs typeface="Arial" panose="020B0604020202020204" pitchFamily="34" charset="0"/>
              </a:rPr>
              <a:t>I develop an APP on IOS platform, it can communicate with </a:t>
            </a:r>
            <a:r>
              <a:rPr kumimoji="1" lang="en-US" altLang="zh-CN" sz="1600" b="1" dirty="0">
                <a:solidFill>
                  <a:srgbClr val="FF6600"/>
                </a:solidFill>
                <a:latin typeface="Arial" panose="020B0604020202020204" pitchFamily="34" charset="0"/>
                <a:cs typeface="Arial" panose="020B0604020202020204" pitchFamily="34" charset="0"/>
              </a:rPr>
              <a:t>nrf52810</a:t>
            </a:r>
            <a:r>
              <a:rPr kumimoji="1" lang="en-US" altLang="zh-CN" sz="1600" dirty="0">
                <a:solidFill>
                  <a:srgbClr val="003399"/>
                </a:solidFill>
                <a:latin typeface="Arial" panose="020B0604020202020204" pitchFamily="34" charset="0"/>
                <a:cs typeface="Arial" panose="020B0604020202020204" pitchFamily="34" charset="0"/>
              </a:rPr>
              <a:t> via BLE.</a:t>
            </a:r>
          </a:p>
          <a:p>
            <a:endParaRPr kumimoji="1" lang="en-US" altLang="zh-CN" sz="1600" dirty="0">
              <a:solidFill>
                <a:srgbClr val="003399"/>
              </a:solidFill>
              <a:latin typeface="Arial" panose="020B0604020202020204" pitchFamily="34" charset="0"/>
              <a:cs typeface="Arial" panose="020B0604020202020204" pitchFamily="34" charset="0"/>
            </a:endParaRPr>
          </a:p>
          <a:p>
            <a:r>
              <a:rPr kumimoji="1" lang="en-US" altLang="zh-CN" sz="1600" dirty="0">
                <a:solidFill>
                  <a:srgbClr val="003399"/>
                </a:solidFill>
                <a:latin typeface="Arial" panose="020B0604020202020204" pitchFamily="34" charset="0"/>
                <a:cs typeface="Arial" panose="020B0604020202020204" pitchFamily="34" charset="0"/>
              </a:rPr>
              <a:t>The board works as the </a:t>
            </a:r>
            <a:r>
              <a:rPr kumimoji="1" lang="en-US" altLang="zh-CN" sz="1600" b="1" dirty="0">
                <a:solidFill>
                  <a:srgbClr val="FF6600"/>
                </a:solidFill>
                <a:latin typeface="Arial" panose="020B0604020202020204" pitchFamily="34" charset="0"/>
                <a:cs typeface="Arial" panose="020B0604020202020204" pitchFamily="34" charset="0"/>
              </a:rPr>
              <a:t>peripheral</a:t>
            </a:r>
            <a:r>
              <a:rPr kumimoji="1" lang="en-US" altLang="zh-CN" sz="1600" dirty="0">
                <a:solidFill>
                  <a:srgbClr val="003399"/>
                </a:solidFill>
                <a:latin typeface="Arial" panose="020B0604020202020204" pitchFamily="34" charset="0"/>
                <a:cs typeface="Arial" panose="020B0604020202020204" pitchFamily="34" charset="0"/>
              </a:rPr>
              <a:t> and advertises the UUID for the central to scan and connect. When connected, it use </a:t>
            </a:r>
            <a:r>
              <a:rPr kumimoji="1" lang="en-US" altLang="zh-CN" sz="1600" b="1" dirty="0" err="1">
                <a:solidFill>
                  <a:srgbClr val="FF6600"/>
                </a:solidFill>
                <a:latin typeface="Arial" panose="020B0604020202020204" pitchFamily="34" charset="0"/>
                <a:cs typeface="Arial" panose="020B0604020202020204" pitchFamily="34" charset="0"/>
              </a:rPr>
              <a:t>BLEIntCharacteristic</a:t>
            </a:r>
            <a:r>
              <a:rPr kumimoji="1" lang="en-US" altLang="zh-CN" sz="1600" dirty="0">
                <a:solidFill>
                  <a:srgbClr val="003399"/>
                </a:solidFill>
                <a:latin typeface="Arial" panose="020B0604020202020204" pitchFamily="34" charset="0"/>
                <a:cs typeface="Arial" panose="020B0604020202020204" pitchFamily="34" charset="0"/>
              </a:rPr>
              <a:t> structure to send data.</a:t>
            </a:r>
          </a:p>
          <a:p>
            <a:endParaRPr kumimoji="1" lang="en-US" altLang="zh-CN" sz="1600" dirty="0">
              <a:solidFill>
                <a:srgbClr val="003399"/>
              </a:solidFill>
              <a:latin typeface="Arial" panose="020B0604020202020204" pitchFamily="34" charset="0"/>
              <a:cs typeface="Arial" panose="020B0604020202020204" pitchFamily="34" charset="0"/>
            </a:endParaRPr>
          </a:p>
          <a:p>
            <a:r>
              <a:rPr kumimoji="1" lang="en-US" altLang="zh-CN" sz="1600" dirty="0">
                <a:solidFill>
                  <a:srgbClr val="003399"/>
                </a:solidFill>
                <a:latin typeface="Arial" panose="020B0604020202020204" pitchFamily="34" charset="0"/>
                <a:cs typeface="Arial" panose="020B0604020202020204" pitchFamily="34" charset="0"/>
              </a:rPr>
              <a:t>The APP works as the </a:t>
            </a:r>
            <a:r>
              <a:rPr kumimoji="1" lang="en-US" altLang="zh-CN" sz="1600" b="1" dirty="0">
                <a:solidFill>
                  <a:srgbClr val="FF6600"/>
                </a:solidFill>
                <a:latin typeface="Arial" panose="020B0604020202020204" pitchFamily="34" charset="0"/>
                <a:cs typeface="Arial" panose="020B0604020202020204" pitchFamily="34" charset="0"/>
              </a:rPr>
              <a:t>central</a:t>
            </a:r>
            <a:r>
              <a:rPr kumimoji="1" lang="en-US" altLang="zh-CN" sz="1600" dirty="0">
                <a:solidFill>
                  <a:srgbClr val="003399"/>
                </a:solidFill>
                <a:latin typeface="Arial" panose="020B0604020202020204" pitchFamily="34" charset="0"/>
                <a:cs typeface="Arial" panose="020B0604020202020204" pitchFamily="34" charset="0"/>
              </a:rPr>
              <a:t>. When connecting the peripheral, the APP use IOS </a:t>
            </a:r>
            <a:r>
              <a:rPr kumimoji="1" lang="en-US" altLang="zh-CN" sz="1600" b="1" dirty="0" err="1">
                <a:solidFill>
                  <a:srgbClr val="FF6600"/>
                </a:solidFill>
                <a:latin typeface="Arial" panose="020B0604020202020204" pitchFamily="34" charset="0"/>
                <a:cs typeface="Arial" panose="020B0604020202020204" pitchFamily="34" charset="0"/>
              </a:rPr>
              <a:t>CoreBluetooth</a:t>
            </a:r>
            <a:r>
              <a:rPr kumimoji="1" lang="en-US" altLang="zh-CN" sz="1600" dirty="0">
                <a:solidFill>
                  <a:srgbClr val="003399"/>
                </a:solidFill>
                <a:latin typeface="Arial" panose="020B0604020202020204" pitchFamily="34" charset="0"/>
                <a:cs typeface="Arial" panose="020B0604020202020204" pitchFamily="34" charset="0"/>
              </a:rPr>
              <a:t> library to read the data and update the data in Firebase </a:t>
            </a:r>
            <a:r>
              <a:rPr kumimoji="1" lang="en-US" altLang="zh-CN" sz="1600" b="1" dirty="0">
                <a:solidFill>
                  <a:srgbClr val="FF6600"/>
                </a:solidFill>
                <a:latin typeface="Arial" panose="020B0604020202020204" pitchFamily="34" charset="0"/>
                <a:cs typeface="Arial" panose="020B0604020202020204" pitchFamily="34" charset="0"/>
              </a:rPr>
              <a:t>Database</a:t>
            </a:r>
            <a:r>
              <a:rPr kumimoji="1" lang="en-US" altLang="zh-CN" sz="1600" dirty="0">
                <a:solidFill>
                  <a:srgbClr val="003399"/>
                </a:solidFill>
                <a:latin typeface="Arial" panose="020B0604020202020204" pitchFamily="34" charset="0"/>
                <a:cs typeface="Arial" panose="020B0604020202020204" pitchFamily="34" charset="0"/>
              </a:rPr>
              <a:t>.</a:t>
            </a:r>
          </a:p>
          <a:p>
            <a:endParaRPr kumimoji="1" lang="en-US" altLang="zh-CN" sz="1600" dirty="0">
              <a:solidFill>
                <a:srgbClr val="003399"/>
              </a:solidFill>
              <a:latin typeface="Arial" panose="020B0604020202020204" pitchFamily="34" charset="0"/>
              <a:cs typeface="Arial" panose="020B0604020202020204" pitchFamily="34" charset="0"/>
            </a:endParaRPr>
          </a:p>
          <a:p>
            <a:r>
              <a:rPr kumimoji="1" lang="en-US" altLang="zh-CN" sz="1600" dirty="0">
                <a:solidFill>
                  <a:srgbClr val="003399"/>
                </a:solidFill>
                <a:latin typeface="Arial" panose="020B0604020202020204" pitchFamily="34" charset="0"/>
                <a:cs typeface="Arial" panose="020B0604020202020204" pitchFamily="34" charset="0"/>
              </a:rPr>
              <a:t>A real time plot window based on </a:t>
            </a:r>
            <a:r>
              <a:rPr kumimoji="1" lang="en-US" altLang="zh-CN" sz="1600" b="1" dirty="0" err="1">
                <a:solidFill>
                  <a:srgbClr val="FF6600"/>
                </a:solidFill>
                <a:latin typeface="Arial" panose="020B0604020202020204" pitchFamily="34" charset="0"/>
                <a:cs typeface="Arial" panose="020B0604020202020204" pitchFamily="34" charset="0"/>
              </a:rPr>
              <a:t>AAChartModel</a:t>
            </a:r>
            <a:r>
              <a:rPr kumimoji="1" lang="en-US" altLang="zh-CN" sz="1600" dirty="0">
                <a:solidFill>
                  <a:srgbClr val="003399"/>
                </a:solidFill>
                <a:latin typeface="Arial" panose="020B0604020202020204" pitchFamily="34" charset="0"/>
                <a:cs typeface="Arial" panose="020B0604020202020204" pitchFamily="34" charset="0"/>
              </a:rPr>
              <a:t> framework is implemented.</a:t>
            </a:r>
          </a:p>
          <a:p>
            <a:endParaRPr kumimoji="1" lang="en-US" altLang="zh-CN" sz="1600" dirty="0">
              <a:solidFill>
                <a:srgbClr val="003399"/>
              </a:solidFill>
              <a:latin typeface="Arial" panose="020B0604020202020204" pitchFamily="34" charset="0"/>
              <a:cs typeface="Arial" panose="020B0604020202020204" pitchFamily="34" charset="0"/>
            </a:endParaRPr>
          </a:p>
          <a:p>
            <a:endParaRPr kumimoji="1" lang="en-US" altLang="zh-CN" sz="1600" dirty="0">
              <a:solidFill>
                <a:srgbClr val="003399"/>
              </a:solidFill>
              <a:latin typeface="Arial" panose="020B0604020202020204" pitchFamily="34" charset="0"/>
              <a:cs typeface="Arial" panose="020B0604020202020204" pitchFamily="34" charset="0"/>
            </a:endParaRPr>
          </a:p>
          <a:p>
            <a:endParaRPr kumimoji="1" lang="zh-CN" altLang="en-US" sz="1600" dirty="0">
              <a:solidFill>
                <a:srgbClr val="003399"/>
              </a:solidFill>
              <a:latin typeface="Arial" panose="020B0604020202020204" pitchFamily="34" charset="0"/>
              <a:cs typeface="Arial" panose="020B0604020202020204" pitchFamily="34" charset="0"/>
            </a:endParaRPr>
          </a:p>
        </p:txBody>
      </p:sp>
      <p:pic>
        <p:nvPicPr>
          <p:cNvPr id="7" name="图片 6" descr="图形用户界面, 文本, 应用程序, 聊天或短信&#10;&#10;描述已自动生成">
            <a:extLst>
              <a:ext uri="{FF2B5EF4-FFF2-40B4-BE49-F238E27FC236}">
                <a16:creationId xmlns:a16="http://schemas.microsoft.com/office/drawing/2014/main" id="{9DED5D2F-C72C-3745-A36C-BD2A3240027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6980" y="1425154"/>
            <a:ext cx="2303581" cy="4992458"/>
          </a:xfrm>
          <a:prstGeom prst="rect">
            <a:avLst/>
          </a:prstGeom>
          <a:ln>
            <a:solidFill>
              <a:schemeClr val="tx1"/>
            </a:solidFill>
          </a:ln>
        </p:spPr>
      </p:pic>
      <p:pic>
        <p:nvPicPr>
          <p:cNvPr id="9" name="图片 8">
            <a:extLst>
              <a:ext uri="{FF2B5EF4-FFF2-40B4-BE49-F238E27FC236}">
                <a16:creationId xmlns:a16="http://schemas.microsoft.com/office/drawing/2014/main" id="{28503C3D-A228-474C-856E-F14EE184560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758309" y="4772641"/>
            <a:ext cx="2330614" cy="1600200"/>
          </a:xfrm>
          <a:prstGeom prst="rect">
            <a:avLst/>
          </a:prstGeom>
          <a:ln>
            <a:solidFill>
              <a:schemeClr val="tx1"/>
            </a:solidFill>
          </a:ln>
        </p:spPr>
      </p:pic>
      <p:pic>
        <p:nvPicPr>
          <p:cNvPr id="3" name="图片 2">
            <a:extLst>
              <a:ext uri="{FF2B5EF4-FFF2-40B4-BE49-F238E27FC236}">
                <a16:creationId xmlns:a16="http://schemas.microsoft.com/office/drawing/2014/main" id="{DC899033-1148-D04F-AE72-C14BB6496269}"/>
              </a:ext>
            </a:extLst>
          </p:cNvPr>
          <p:cNvPicPr>
            <a:picLocks noChangeAspect="1"/>
          </p:cNvPicPr>
          <p:nvPr/>
        </p:nvPicPr>
        <p:blipFill>
          <a:blip r:embed="rId4"/>
          <a:stretch>
            <a:fillRect/>
          </a:stretch>
        </p:blipFill>
        <p:spPr>
          <a:xfrm>
            <a:off x="6616220" y="1337745"/>
            <a:ext cx="2451005" cy="3180471"/>
          </a:xfrm>
          <a:prstGeom prst="rect">
            <a:avLst/>
          </a:prstGeom>
        </p:spPr>
      </p:pic>
      <p:sp>
        <p:nvSpPr>
          <p:cNvPr id="5" name="同心圆 4">
            <a:extLst>
              <a:ext uri="{FF2B5EF4-FFF2-40B4-BE49-F238E27FC236}">
                <a16:creationId xmlns:a16="http://schemas.microsoft.com/office/drawing/2014/main" id="{3F11FD4B-55E5-D045-92BD-F27D9DC696C1}"/>
              </a:ext>
            </a:extLst>
          </p:cNvPr>
          <p:cNvSpPr/>
          <p:nvPr/>
        </p:nvSpPr>
        <p:spPr bwMode="auto">
          <a:xfrm>
            <a:off x="7209631" y="2927980"/>
            <a:ext cx="381000" cy="412914"/>
          </a:xfrm>
          <a:prstGeom prst="donut">
            <a:avLst>
              <a:gd name="adj" fmla="val 8884"/>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itchFamily="18" charset="0"/>
            </a:endParaRPr>
          </a:p>
        </p:txBody>
      </p:sp>
      <p:cxnSp>
        <p:nvCxnSpPr>
          <p:cNvPr id="14" name="直线箭头连接符 13">
            <a:extLst>
              <a:ext uri="{FF2B5EF4-FFF2-40B4-BE49-F238E27FC236}">
                <a16:creationId xmlns:a16="http://schemas.microsoft.com/office/drawing/2014/main" id="{1231FAC3-50FF-4441-86A2-ABC9661B52F2}"/>
              </a:ext>
            </a:extLst>
          </p:cNvPr>
          <p:cNvCxnSpPr>
            <a:cxnSpLocks/>
            <a:stCxn id="5" idx="4"/>
          </p:cNvCxnSpPr>
          <p:nvPr/>
        </p:nvCxnSpPr>
        <p:spPr bwMode="auto">
          <a:xfrm>
            <a:off x="7400131" y="3340894"/>
            <a:ext cx="114300" cy="1431747"/>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274800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0F6F8-A0A9-BD4D-BB28-3BD13354CF37}"/>
              </a:ext>
            </a:extLst>
          </p:cNvPr>
          <p:cNvSpPr>
            <a:spLocks noGrp="1"/>
          </p:cNvSpPr>
          <p:nvPr>
            <p:ph type="title"/>
          </p:nvPr>
        </p:nvSpPr>
        <p:spPr/>
        <p:txBody>
          <a:bodyPr/>
          <a:lstStyle/>
          <a:p>
            <a:r>
              <a:rPr kumimoji="1" lang="en-US" altLang="zh-CN" dirty="0"/>
              <a:t>3. Firebase Database</a:t>
            </a:r>
            <a:endParaRPr kumimoji="1" lang="zh-CN" altLang="en-US" dirty="0"/>
          </a:p>
        </p:txBody>
      </p:sp>
      <p:sp>
        <p:nvSpPr>
          <p:cNvPr id="4" name="灯片编号占位符 3">
            <a:extLst>
              <a:ext uri="{FF2B5EF4-FFF2-40B4-BE49-F238E27FC236}">
                <a16:creationId xmlns:a16="http://schemas.microsoft.com/office/drawing/2014/main" id="{D8A3E182-BD3D-B044-B0E4-EFB2A20DC780}"/>
              </a:ext>
            </a:extLst>
          </p:cNvPr>
          <p:cNvSpPr>
            <a:spLocks noGrp="1"/>
          </p:cNvSpPr>
          <p:nvPr>
            <p:ph type="sldNum" sz="quarter" idx="11"/>
          </p:nvPr>
        </p:nvSpPr>
        <p:spPr/>
        <p:txBody>
          <a:bodyPr/>
          <a:lstStyle/>
          <a:p>
            <a:fld id="{FDAFAA84-93FD-4C2C-AE46-F7D42BEF3958}" type="slidenum">
              <a:rPr lang="en-GB" smtClean="0"/>
              <a:pPr/>
              <a:t>22</a:t>
            </a:fld>
            <a:endParaRPr lang="en-GB" sz="1600" dirty="0">
              <a:solidFill>
                <a:schemeClr val="tx1"/>
              </a:solidFill>
            </a:endParaRPr>
          </a:p>
        </p:txBody>
      </p:sp>
      <p:pic>
        <p:nvPicPr>
          <p:cNvPr id="5" name="图片 4">
            <a:extLst>
              <a:ext uri="{FF2B5EF4-FFF2-40B4-BE49-F238E27FC236}">
                <a16:creationId xmlns:a16="http://schemas.microsoft.com/office/drawing/2014/main" id="{339B628A-8893-A240-B204-CAD3AAFA05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188" y="1359694"/>
            <a:ext cx="4421530" cy="2763456"/>
          </a:xfrm>
          <a:prstGeom prst="rect">
            <a:avLst/>
          </a:prstGeom>
          <a:ln>
            <a:solidFill>
              <a:schemeClr val="tx1"/>
            </a:solidFill>
          </a:ln>
        </p:spPr>
      </p:pic>
      <p:sp>
        <p:nvSpPr>
          <p:cNvPr id="6" name="文本框 5">
            <a:extLst>
              <a:ext uri="{FF2B5EF4-FFF2-40B4-BE49-F238E27FC236}">
                <a16:creationId xmlns:a16="http://schemas.microsoft.com/office/drawing/2014/main" id="{A7CAB512-1B49-9649-BE65-A99D17FBFCCC}"/>
              </a:ext>
            </a:extLst>
          </p:cNvPr>
          <p:cNvSpPr txBox="1"/>
          <p:nvPr/>
        </p:nvSpPr>
        <p:spPr>
          <a:xfrm>
            <a:off x="5228430" y="1580743"/>
            <a:ext cx="4617243" cy="1477328"/>
          </a:xfrm>
          <a:prstGeom prst="rect">
            <a:avLst/>
          </a:prstGeom>
          <a:noFill/>
        </p:spPr>
        <p:txBody>
          <a:bodyPr wrap="square" rtlCol="0">
            <a:spAutoFit/>
          </a:bodyPr>
          <a:lstStyle/>
          <a:p>
            <a:r>
              <a:rPr kumimoji="1" lang="en-US" altLang="zh-CN" sz="1800" dirty="0">
                <a:solidFill>
                  <a:srgbClr val="003399"/>
                </a:solidFill>
                <a:latin typeface="Arial" panose="020B0604020202020204" pitchFamily="34" charset="0"/>
                <a:ea typeface="AR PL KaitiM Big5" panose="020B0609010101010101" pitchFamily="49" charset="-120"/>
                <a:cs typeface="Arial" panose="020B0604020202020204" pitchFamily="34" charset="0"/>
              </a:rPr>
              <a:t>The authentication database contains 2 tables: </a:t>
            </a:r>
          </a:p>
          <a:p>
            <a:r>
              <a:rPr kumimoji="1" lang="en-US" altLang="zh-CN" sz="1800" dirty="0">
                <a:solidFill>
                  <a:srgbClr val="003399"/>
                </a:solidFill>
                <a:latin typeface="Arial" panose="020B0604020202020204" pitchFamily="34" charset="0"/>
                <a:ea typeface="AR PL KaitiM Big5" panose="020B0609010101010101" pitchFamily="49" charset="-120"/>
                <a:cs typeface="Arial" panose="020B0604020202020204" pitchFamily="34" charset="0"/>
              </a:rPr>
              <a:t>1. One for </a:t>
            </a:r>
            <a:r>
              <a:rPr kumimoji="1" lang="en-US" altLang="zh-CN" sz="1800" dirty="0">
                <a:solidFill>
                  <a:srgbClr val="FF6600"/>
                </a:solidFill>
                <a:latin typeface="Arial" panose="020B0604020202020204" pitchFamily="34" charset="0"/>
                <a:ea typeface="AR PL KaitiM Big5" panose="020B0609010101010101" pitchFamily="49" charset="-120"/>
                <a:cs typeface="Arial" panose="020B0604020202020204" pitchFamily="34" charset="0"/>
              </a:rPr>
              <a:t>doctor</a:t>
            </a:r>
            <a:r>
              <a:rPr kumimoji="1" lang="en-US" altLang="zh-CN" sz="1800" dirty="0">
                <a:solidFill>
                  <a:srgbClr val="003399"/>
                </a:solidFill>
                <a:latin typeface="Arial" panose="020B0604020202020204" pitchFamily="34" charset="0"/>
                <a:ea typeface="AR PL KaitiM Big5" panose="020B0609010101010101" pitchFamily="49" charset="-120"/>
                <a:cs typeface="Arial" panose="020B0604020202020204" pitchFamily="34" charset="0"/>
              </a:rPr>
              <a:t> to analyze all his patients; </a:t>
            </a:r>
          </a:p>
          <a:p>
            <a:r>
              <a:rPr kumimoji="1" lang="en-US" altLang="zh-CN" sz="1800" dirty="0">
                <a:solidFill>
                  <a:srgbClr val="003399"/>
                </a:solidFill>
                <a:latin typeface="Arial" panose="020B0604020202020204" pitchFamily="34" charset="0"/>
                <a:ea typeface="AR PL KaitiM Big5" panose="020B0609010101010101" pitchFamily="49" charset="-120"/>
                <a:cs typeface="Arial" panose="020B0604020202020204" pitchFamily="34" charset="0"/>
              </a:rPr>
              <a:t>2. One for </a:t>
            </a:r>
            <a:r>
              <a:rPr kumimoji="1" lang="en-US" altLang="zh-CN" sz="1800" dirty="0">
                <a:solidFill>
                  <a:srgbClr val="FF6600"/>
                </a:solidFill>
                <a:latin typeface="Arial" panose="020B0604020202020204" pitchFamily="34" charset="0"/>
                <a:ea typeface="AR PL KaitiM Big5" panose="020B0609010101010101" pitchFamily="49" charset="-120"/>
                <a:cs typeface="Arial" panose="020B0604020202020204" pitchFamily="34" charset="0"/>
              </a:rPr>
              <a:t>patient</a:t>
            </a:r>
            <a:r>
              <a:rPr kumimoji="1" lang="en-US" altLang="zh-CN" sz="1800" dirty="0">
                <a:solidFill>
                  <a:srgbClr val="003399"/>
                </a:solidFill>
                <a:latin typeface="Arial" panose="020B0604020202020204" pitchFamily="34" charset="0"/>
                <a:ea typeface="AR PL KaitiM Big5" panose="020B0609010101010101" pitchFamily="49" charset="-120"/>
                <a:cs typeface="Arial" panose="020B0604020202020204" pitchFamily="34" charset="0"/>
              </a:rPr>
              <a:t> to view his own health information.</a:t>
            </a:r>
            <a:endParaRPr kumimoji="1" lang="zh-CN" altLang="en-US" sz="1800" dirty="0">
              <a:solidFill>
                <a:srgbClr val="003399"/>
              </a:solidFill>
              <a:latin typeface="Arial" panose="020B0604020202020204" pitchFamily="34" charset="0"/>
              <a:ea typeface="AR PL KaitiM Big5" panose="020B0609010101010101" pitchFamily="49" charset="-120"/>
              <a:cs typeface="Arial" panose="020B0604020202020204" pitchFamily="34" charset="0"/>
            </a:endParaRPr>
          </a:p>
        </p:txBody>
      </p:sp>
      <p:pic>
        <p:nvPicPr>
          <p:cNvPr id="9" name="图片 8">
            <a:extLst>
              <a:ext uri="{FF2B5EF4-FFF2-40B4-BE49-F238E27FC236}">
                <a16:creationId xmlns:a16="http://schemas.microsoft.com/office/drawing/2014/main" id="{7B441959-2C17-5942-B7A0-D99AEC726B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68942" y="4245846"/>
            <a:ext cx="3902067" cy="2941442"/>
          </a:xfrm>
          <a:prstGeom prst="rect">
            <a:avLst/>
          </a:prstGeom>
        </p:spPr>
      </p:pic>
      <p:sp>
        <p:nvSpPr>
          <p:cNvPr id="10" name="文本框 9">
            <a:extLst>
              <a:ext uri="{FF2B5EF4-FFF2-40B4-BE49-F238E27FC236}">
                <a16:creationId xmlns:a16="http://schemas.microsoft.com/office/drawing/2014/main" id="{5F3D378D-0F9D-7E45-8B75-52D9DDA897C1}"/>
              </a:ext>
            </a:extLst>
          </p:cNvPr>
          <p:cNvSpPr txBox="1"/>
          <p:nvPr/>
        </p:nvSpPr>
        <p:spPr>
          <a:xfrm>
            <a:off x="5228430" y="3060790"/>
            <a:ext cx="4582319" cy="1477328"/>
          </a:xfrm>
          <a:prstGeom prst="rect">
            <a:avLst/>
          </a:prstGeom>
          <a:noFill/>
        </p:spPr>
        <p:txBody>
          <a:bodyPr wrap="square" rtlCol="0">
            <a:spAutoFit/>
          </a:bodyPr>
          <a:lstStyle/>
          <a:p>
            <a:r>
              <a:rPr kumimoji="1" lang="en-US" altLang="zh-CN" sz="1800" dirty="0">
                <a:solidFill>
                  <a:srgbClr val="003399"/>
                </a:solidFill>
                <a:latin typeface="Arial" panose="020B0604020202020204" pitchFamily="34" charset="0"/>
                <a:cs typeface="Arial" panose="020B0604020202020204" pitchFamily="34" charset="0"/>
              </a:rPr>
              <a:t>The data database contains the data collected from every patient.</a:t>
            </a:r>
          </a:p>
          <a:p>
            <a:r>
              <a:rPr kumimoji="1" lang="en-US" altLang="zh-CN" sz="1800" dirty="0">
                <a:solidFill>
                  <a:srgbClr val="003399"/>
                </a:solidFill>
                <a:latin typeface="Arial" panose="020B0604020202020204" pitchFamily="34" charset="0"/>
                <a:cs typeface="Arial" panose="020B0604020202020204" pitchFamily="34" charset="0"/>
              </a:rPr>
              <a:t>The data for every patient is saved in </a:t>
            </a:r>
            <a:r>
              <a:rPr kumimoji="1" lang="en-US" altLang="zh-CN" sz="1800" dirty="0">
                <a:solidFill>
                  <a:srgbClr val="FF6600"/>
                </a:solidFill>
                <a:latin typeface="Arial" panose="020B0604020202020204" pitchFamily="34" charset="0"/>
                <a:cs typeface="Arial" panose="020B0604020202020204" pitchFamily="34" charset="0"/>
              </a:rPr>
              <a:t>.json </a:t>
            </a:r>
            <a:r>
              <a:rPr kumimoji="1" lang="en-US" altLang="zh-CN" sz="1800" dirty="0">
                <a:solidFill>
                  <a:srgbClr val="003399"/>
                </a:solidFill>
                <a:latin typeface="Arial" panose="020B0604020202020204" pitchFamily="34" charset="0"/>
                <a:cs typeface="Arial" panose="020B0604020202020204" pitchFamily="34" charset="0"/>
              </a:rPr>
              <a:t>format (a tree structure).</a:t>
            </a:r>
          </a:p>
          <a:p>
            <a:endParaRPr kumimoji="1" lang="zh-CN" altLang="en-US" sz="1800" dirty="0">
              <a:solidFill>
                <a:srgbClr val="003399"/>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92CDCB09-7FC9-0C4C-9824-6AFD86A30850}"/>
              </a:ext>
            </a:extLst>
          </p:cNvPr>
          <p:cNvSpPr txBox="1"/>
          <p:nvPr/>
        </p:nvSpPr>
        <p:spPr>
          <a:xfrm>
            <a:off x="5228430" y="4316551"/>
            <a:ext cx="1219201" cy="369332"/>
          </a:xfrm>
          <a:prstGeom prst="rect">
            <a:avLst/>
          </a:prstGeom>
          <a:noFill/>
        </p:spPr>
        <p:txBody>
          <a:bodyPr wrap="square" rtlCol="0">
            <a:spAutoFit/>
          </a:bodyPr>
          <a:lstStyle/>
          <a:p>
            <a:r>
              <a:rPr kumimoji="1" lang="en-US" altLang="zh-CN" sz="1800" dirty="0" err="1">
                <a:solidFill>
                  <a:srgbClr val="FF6600"/>
                </a:solidFill>
                <a:latin typeface="Arial" panose="020B0604020202020204" pitchFamily="34" charset="0"/>
                <a:cs typeface="Arial" panose="020B0604020202020204" pitchFamily="34" charset="0"/>
              </a:rPr>
              <a:t>patientID</a:t>
            </a:r>
            <a:endParaRPr kumimoji="1" lang="zh-CN" altLang="en-US" sz="1800" dirty="0">
              <a:solidFill>
                <a:srgbClr val="FF6600"/>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AB9786AB-8591-DA42-8983-17004FB7549D}"/>
              </a:ext>
            </a:extLst>
          </p:cNvPr>
          <p:cNvSpPr txBox="1"/>
          <p:nvPr/>
        </p:nvSpPr>
        <p:spPr>
          <a:xfrm>
            <a:off x="5622777" y="4668078"/>
            <a:ext cx="741681" cy="369332"/>
          </a:xfrm>
          <a:prstGeom prst="rect">
            <a:avLst/>
          </a:prstGeom>
          <a:noFill/>
        </p:spPr>
        <p:txBody>
          <a:bodyPr wrap="square" rtlCol="0">
            <a:spAutoFit/>
          </a:bodyPr>
          <a:lstStyle/>
          <a:p>
            <a:r>
              <a:rPr kumimoji="1" lang="en-US" altLang="zh-CN" sz="1800" dirty="0">
                <a:solidFill>
                  <a:srgbClr val="C00000"/>
                </a:solidFill>
                <a:latin typeface="Arial" panose="020B0604020202020204" pitchFamily="34" charset="0"/>
                <a:cs typeface="Arial" panose="020B0604020202020204" pitchFamily="34" charset="0"/>
              </a:rPr>
              <a:t>data</a:t>
            </a:r>
            <a:endParaRPr kumimoji="1" lang="zh-CN" altLang="en-US" sz="1800" dirty="0">
              <a:solidFill>
                <a:srgbClr val="C00000"/>
              </a:solidFill>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3F195B84-FD29-E04C-B6DB-91E43ED8B262}"/>
              </a:ext>
            </a:extLst>
          </p:cNvPr>
          <p:cNvSpPr txBox="1"/>
          <p:nvPr/>
        </p:nvSpPr>
        <p:spPr>
          <a:xfrm>
            <a:off x="5622777" y="5978718"/>
            <a:ext cx="1510654" cy="369332"/>
          </a:xfrm>
          <a:prstGeom prst="rect">
            <a:avLst/>
          </a:prstGeom>
          <a:noFill/>
        </p:spPr>
        <p:txBody>
          <a:bodyPr wrap="square" rtlCol="0">
            <a:spAutoFit/>
          </a:bodyPr>
          <a:lstStyle/>
          <a:p>
            <a:r>
              <a:rPr kumimoji="1" lang="en-US" altLang="zh-CN" sz="1800" dirty="0">
                <a:solidFill>
                  <a:srgbClr val="C00000"/>
                </a:solidFill>
                <a:latin typeface="Arial" panose="020B0604020202020204" pitchFamily="34" charset="0"/>
                <a:cs typeface="Arial" panose="020B0604020202020204" pitchFamily="34" charset="0"/>
              </a:rPr>
              <a:t>information</a:t>
            </a:r>
            <a:endParaRPr kumimoji="1" lang="zh-CN" altLang="en-US" sz="1800" dirty="0">
              <a:solidFill>
                <a:srgbClr val="C00000"/>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1B9BD541-74B5-184E-8554-6F15713FDDD5}"/>
              </a:ext>
            </a:extLst>
          </p:cNvPr>
          <p:cNvSpPr txBox="1"/>
          <p:nvPr/>
        </p:nvSpPr>
        <p:spPr>
          <a:xfrm>
            <a:off x="5985862" y="4982704"/>
            <a:ext cx="741681" cy="369332"/>
          </a:xfrm>
          <a:prstGeom prst="rect">
            <a:avLst/>
          </a:prstGeom>
          <a:noFill/>
        </p:spPr>
        <p:txBody>
          <a:bodyPr wrap="square" rtlCol="0">
            <a:spAutoFit/>
          </a:bodyPr>
          <a:lstStyle/>
          <a:p>
            <a:r>
              <a:rPr kumimoji="1" lang="en-US" altLang="zh-CN" sz="1800" dirty="0">
                <a:solidFill>
                  <a:srgbClr val="FFC000"/>
                </a:solidFill>
                <a:latin typeface="Arial" panose="020B0604020202020204" pitchFamily="34" charset="0"/>
                <a:cs typeface="Arial" panose="020B0604020202020204" pitchFamily="34" charset="0"/>
              </a:rPr>
              <a:t>date</a:t>
            </a:r>
            <a:endParaRPr kumimoji="1" lang="zh-CN" altLang="en-US" sz="1800" dirty="0">
              <a:solidFill>
                <a:srgbClr val="FFC000"/>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378EE642-56FA-6043-8B74-F3068063D2A9}"/>
              </a:ext>
            </a:extLst>
          </p:cNvPr>
          <p:cNvSpPr txBox="1"/>
          <p:nvPr/>
        </p:nvSpPr>
        <p:spPr>
          <a:xfrm>
            <a:off x="6284018" y="5294760"/>
            <a:ext cx="1396669" cy="369332"/>
          </a:xfrm>
          <a:prstGeom prst="rect">
            <a:avLst/>
          </a:prstGeom>
          <a:noFill/>
        </p:spPr>
        <p:txBody>
          <a:bodyPr wrap="square" rtlCol="0">
            <a:spAutoFit/>
          </a:bodyPr>
          <a:lstStyle/>
          <a:p>
            <a:r>
              <a:rPr kumimoji="1" lang="en-US" altLang="zh-CN" sz="1800" dirty="0">
                <a:solidFill>
                  <a:srgbClr val="00B0F0"/>
                </a:solidFill>
                <a:latin typeface="Arial" panose="020B0604020202020204" pitchFamily="34" charset="0"/>
                <a:cs typeface="Arial" panose="020B0604020202020204" pitchFamily="34" charset="0"/>
              </a:rPr>
              <a:t>timestamp</a:t>
            </a:r>
            <a:endParaRPr kumimoji="1" lang="zh-CN" altLang="en-US" sz="1800" dirty="0">
              <a:solidFill>
                <a:srgbClr val="00B0F0"/>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B7AB2FCA-662A-774D-8897-DBB90E695EF1}"/>
              </a:ext>
            </a:extLst>
          </p:cNvPr>
          <p:cNvSpPr txBox="1"/>
          <p:nvPr/>
        </p:nvSpPr>
        <p:spPr>
          <a:xfrm>
            <a:off x="6771698" y="5630040"/>
            <a:ext cx="2419133" cy="369332"/>
          </a:xfrm>
          <a:prstGeom prst="rect">
            <a:avLst/>
          </a:prstGeom>
          <a:noFill/>
        </p:spPr>
        <p:txBody>
          <a:bodyPr wrap="square" rtlCol="0">
            <a:spAutoFit/>
          </a:bodyPr>
          <a:lstStyle/>
          <a:p>
            <a:r>
              <a:rPr kumimoji="1" lang="en-US" altLang="zh-CN" sz="1800" dirty="0">
                <a:solidFill>
                  <a:srgbClr val="003399"/>
                </a:solidFill>
                <a:latin typeface="Arial" panose="020B0604020202020204" pitchFamily="34" charset="0"/>
                <a:cs typeface="Arial" panose="020B0604020202020204" pitchFamily="34" charset="0"/>
              </a:rPr>
              <a:t>[x1, x2, x3, … x16]</a:t>
            </a:r>
            <a:endParaRPr kumimoji="1" lang="zh-CN" altLang="en-US" sz="1800" dirty="0">
              <a:solidFill>
                <a:srgbClr val="003399"/>
              </a:solidFill>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54E7A978-10C4-624A-9B54-1533CECFAF47}"/>
              </a:ext>
            </a:extLst>
          </p:cNvPr>
          <p:cNvSpPr txBox="1"/>
          <p:nvPr/>
        </p:nvSpPr>
        <p:spPr>
          <a:xfrm>
            <a:off x="5985862" y="6262864"/>
            <a:ext cx="995169" cy="369332"/>
          </a:xfrm>
          <a:prstGeom prst="rect">
            <a:avLst/>
          </a:prstGeom>
          <a:noFill/>
        </p:spPr>
        <p:txBody>
          <a:bodyPr wrap="square" rtlCol="0">
            <a:spAutoFit/>
          </a:bodyPr>
          <a:lstStyle/>
          <a:p>
            <a:r>
              <a:rPr kumimoji="1" lang="en-US" altLang="zh-CN" sz="1800" dirty="0">
                <a:solidFill>
                  <a:srgbClr val="FFC000"/>
                </a:solidFill>
                <a:latin typeface="Arial" panose="020B0604020202020204" pitchFamily="34" charset="0"/>
                <a:cs typeface="Arial" panose="020B0604020202020204" pitchFamily="34" charset="0"/>
              </a:rPr>
              <a:t>name</a:t>
            </a:r>
            <a:endParaRPr kumimoji="1" lang="zh-CN" altLang="en-US" sz="1800" dirty="0">
              <a:solidFill>
                <a:srgbClr val="FFC000"/>
              </a:solidFill>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CD2C85C9-EA81-FA45-AD76-9BC02971B657}"/>
              </a:ext>
            </a:extLst>
          </p:cNvPr>
          <p:cNvSpPr txBox="1"/>
          <p:nvPr/>
        </p:nvSpPr>
        <p:spPr>
          <a:xfrm>
            <a:off x="5985862" y="6527024"/>
            <a:ext cx="995169" cy="369332"/>
          </a:xfrm>
          <a:prstGeom prst="rect">
            <a:avLst/>
          </a:prstGeom>
          <a:noFill/>
        </p:spPr>
        <p:txBody>
          <a:bodyPr wrap="square" rtlCol="0">
            <a:spAutoFit/>
          </a:bodyPr>
          <a:lstStyle/>
          <a:p>
            <a:r>
              <a:rPr kumimoji="1" lang="en-US" altLang="zh-CN" sz="1800" dirty="0">
                <a:solidFill>
                  <a:srgbClr val="FFC000"/>
                </a:solidFill>
                <a:latin typeface="Arial" panose="020B0604020202020204" pitchFamily="34" charset="0"/>
                <a:cs typeface="Arial" panose="020B0604020202020204" pitchFamily="34" charset="0"/>
              </a:rPr>
              <a:t>email</a:t>
            </a:r>
            <a:endParaRPr kumimoji="1" lang="zh-CN" altLang="en-US" sz="1800" dirty="0">
              <a:solidFill>
                <a:srgbClr val="FFC000"/>
              </a:solidFill>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6B4D60EE-7F3F-E042-9A8B-C95F54125AE4}"/>
              </a:ext>
            </a:extLst>
          </p:cNvPr>
          <p:cNvSpPr txBox="1"/>
          <p:nvPr/>
        </p:nvSpPr>
        <p:spPr>
          <a:xfrm>
            <a:off x="5985862" y="6791184"/>
            <a:ext cx="995169" cy="369332"/>
          </a:xfrm>
          <a:prstGeom prst="rect">
            <a:avLst/>
          </a:prstGeom>
          <a:noFill/>
        </p:spPr>
        <p:txBody>
          <a:bodyPr wrap="square" rtlCol="0">
            <a:spAutoFit/>
          </a:bodyPr>
          <a:lstStyle/>
          <a:p>
            <a:r>
              <a:rPr kumimoji="1" lang="en-US" altLang="zh-CN" sz="1800" dirty="0">
                <a:solidFill>
                  <a:srgbClr val="FFC000"/>
                </a:solidFill>
                <a:latin typeface="Arial" panose="020B0604020202020204" pitchFamily="34" charset="0"/>
                <a:cs typeface="Arial" panose="020B0604020202020204" pitchFamily="34" charset="0"/>
              </a:rPr>
              <a:t>etc.</a:t>
            </a:r>
            <a:endParaRPr kumimoji="1" lang="zh-CN" altLang="en-US" sz="1800" dirty="0">
              <a:solidFill>
                <a:srgbClr val="FFC000"/>
              </a:solidFill>
              <a:latin typeface="Arial" panose="020B0604020202020204" pitchFamily="34" charset="0"/>
              <a:cs typeface="Arial" panose="020B0604020202020204" pitchFamily="34" charset="0"/>
            </a:endParaRPr>
          </a:p>
        </p:txBody>
      </p:sp>
      <p:cxnSp>
        <p:nvCxnSpPr>
          <p:cNvPr id="21" name="直线连接符 20">
            <a:extLst>
              <a:ext uri="{FF2B5EF4-FFF2-40B4-BE49-F238E27FC236}">
                <a16:creationId xmlns:a16="http://schemas.microsoft.com/office/drawing/2014/main" id="{ADF5C73A-E11D-CA48-B277-392BBA6A6A6C}"/>
              </a:ext>
            </a:extLst>
          </p:cNvPr>
          <p:cNvCxnSpPr>
            <a:cxnSpLocks/>
          </p:cNvCxnSpPr>
          <p:nvPr/>
        </p:nvCxnSpPr>
        <p:spPr bwMode="auto">
          <a:xfrm>
            <a:off x="5380831" y="4672262"/>
            <a:ext cx="0" cy="2478632"/>
          </a:xfrm>
          <a:prstGeom prst="line">
            <a:avLst/>
          </a:prstGeom>
          <a:solidFill>
            <a:schemeClr val="accent1"/>
          </a:solidFill>
          <a:ln w="19050" cap="flat" cmpd="sng" algn="ctr">
            <a:solidFill>
              <a:srgbClr val="FF6600"/>
            </a:solidFill>
            <a:prstDash val="solid"/>
            <a:round/>
            <a:headEnd type="none" w="med" len="med"/>
            <a:tailEnd type="none" w="med" len="med"/>
          </a:ln>
          <a:effectLst/>
        </p:spPr>
      </p:cxnSp>
      <p:cxnSp>
        <p:nvCxnSpPr>
          <p:cNvPr id="23" name="直线连接符 22">
            <a:extLst>
              <a:ext uri="{FF2B5EF4-FFF2-40B4-BE49-F238E27FC236}">
                <a16:creationId xmlns:a16="http://schemas.microsoft.com/office/drawing/2014/main" id="{76C9A411-B97E-6647-8F67-627AE499C287}"/>
              </a:ext>
            </a:extLst>
          </p:cNvPr>
          <p:cNvCxnSpPr>
            <a:cxnSpLocks/>
          </p:cNvCxnSpPr>
          <p:nvPr/>
        </p:nvCxnSpPr>
        <p:spPr bwMode="auto">
          <a:xfrm>
            <a:off x="5761831" y="4982704"/>
            <a:ext cx="0" cy="1046480"/>
          </a:xfrm>
          <a:prstGeom prst="line">
            <a:avLst/>
          </a:prstGeom>
          <a:solidFill>
            <a:schemeClr val="accent1"/>
          </a:solidFill>
          <a:ln w="19050" cap="flat" cmpd="sng" algn="ctr">
            <a:solidFill>
              <a:srgbClr val="FF6600"/>
            </a:solidFill>
            <a:prstDash val="solid"/>
            <a:round/>
            <a:headEnd type="none" w="med" len="med"/>
            <a:tailEnd type="none" w="med" len="med"/>
          </a:ln>
          <a:effectLst/>
        </p:spPr>
      </p:cxnSp>
      <p:cxnSp>
        <p:nvCxnSpPr>
          <p:cNvPr id="25" name="直线连接符 24">
            <a:extLst>
              <a:ext uri="{FF2B5EF4-FFF2-40B4-BE49-F238E27FC236}">
                <a16:creationId xmlns:a16="http://schemas.microsoft.com/office/drawing/2014/main" id="{BF2C0497-9E00-FB44-A1C9-E33E5FCA11FC}"/>
              </a:ext>
            </a:extLst>
          </p:cNvPr>
          <p:cNvCxnSpPr>
            <a:cxnSpLocks/>
          </p:cNvCxnSpPr>
          <p:nvPr/>
        </p:nvCxnSpPr>
        <p:spPr bwMode="auto">
          <a:xfrm>
            <a:off x="5761831" y="6317021"/>
            <a:ext cx="0" cy="797905"/>
          </a:xfrm>
          <a:prstGeom prst="line">
            <a:avLst/>
          </a:prstGeom>
          <a:solidFill>
            <a:schemeClr val="accent1"/>
          </a:solidFill>
          <a:ln w="19050" cap="flat" cmpd="sng" algn="ctr">
            <a:solidFill>
              <a:srgbClr val="FF6600"/>
            </a:solidFill>
            <a:prstDash val="solid"/>
            <a:round/>
            <a:headEnd type="none" w="med" len="med"/>
            <a:tailEnd type="none" w="med" len="med"/>
          </a:ln>
          <a:effectLst/>
        </p:spPr>
      </p:cxnSp>
    </p:spTree>
    <p:extLst>
      <p:ext uri="{BB962C8B-B14F-4D97-AF65-F5344CB8AC3E}">
        <p14:creationId xmlns:p14="http://schemas.microsoft.com/office/powerpoint/2010/main" val="903453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AB63E-9F8D-624E-B2F7-D0A281B2D5B3}"/>
              </a:ext>
            </a:extLst>
          </p:cNvPr>
          <p:cNvSpPr>
            <a:spLocks noGrp="1"/>
          </p:cNvSpPr>
          <p:nvPr>
            <p:ph type="title"/>
          </p:nvPr>
        </p:nvSpPr>
        <p:spPr/>
        <p:txBody>
          <a:bodyPr/>
          <a:lstStyle/>
          <a:p>
            <a:r>
              <a:rPr kumimoji="1" lang="en-US" altLang="zh-CN" dirty="0"/>
              <a:t>4. Data Acquisition</a:t>
            </a:r>
            <a:endParaRPr kumimoji="1" lang="zh-CN" altLang="en-US" dirty="0"/>
          </a:p>
        </p:txBody>
      </p:sp>
      <p:sp>
        <p:nvSpPr>
          <p:cNvPr id="4" name="灯片编号占位符 3">
            <a:extLst>
              <a:ext uri="{FF2B5EF4-FFF2-40B4-BE49-F238E27FC236}">
                <a16:creationId xmlns:a16="http://schemas.microsoft.com/office/drawing/2014/main" id="{C5113F72-D5D6-5747-9F1F-D0C61BB24C10}"/>
              </a:ext>
            </a:extLst>
          </p:cNvPr>
          <p:cNvSpPr>
            <a:spLocks noGrp="1"/>
          </p:cNvSpPr>
          <p:nvPr>
            <p:ph type="sldNum" sz="quarter" idx="11"/>
          </p:nvPr>
        </p:nvSpPr>
        <p:spPr/>
        <p:txBody>
          <a:bodyPr/>
          <a:lstStyle/>
          <a:p>
            <a:fld id="{FDAFAA84-93FD-4C2C-AE46-F7D42BEF3958}" type="slidenum">
              <a:rPr lang="en-GB" smtClean="0"/>
              <a:pPr/>
              <a:t>23</a:t>
            </a:fld>
            <a:endParaRPr lang="en-GB" sz="1600" dirty="0">
              <a:solidFill>
                <a:schemeClr val="tx1"/>
              </a:solidFill>
            </a:endParaRPr>
          </a:p>
        </p:txBody>
      </p:sp>
      <p:sp>
        <p:nvSpPr>
          <p:cNvPr id="6" name="内容占位符 5">
            <a:extLst>
              <a:ext uri="{FF2B5EF4-FFF2-40B4-BE49-F238E27FC236}">
                <a16:creationId xmlns:a16="http://schemas.microsoft.com/office/drawing/2014/main" id="{473A08F4-59CC-8746-B2B4-F6EC506D5F22}"/>
              </a:ext>
            </a:extLst>
          </p:cNvPr>
          <p:cNvSpPr>
            <a:spLocks noGrp="1"/>
          </p:cNvSpPr>
          <p:nvPr>
            <p:ph idx="1"/>
          </p:nvPr>
        </p:nvSpPr>
        <p:spPr>
          <a:xfrm>
            <a:off x="504031" y="1239838"/>
            <a:ext cx="8628062" cy="1448692"/>
          </a:xfrm>
        </p:spPr>
        <p:txBody>
          <a:bodyPr/>
          <a:lstStyle/>
          <a:p>
            <a:r>
              <a:rPr lang="en-US" altLang="zh-CN" sz="2000" b="0" dirty="0"/>
              <a:t>Owing to the difference communication between wireless </a:t>
            </a:r>
            <a:r>
              <a:rPr lang="en-US" altLang="zh-CN" sz="2000" dirty="0"/>
              <a:t>BLE</a:t>
            </a:r>
            <a:r>
              <a:rPr lang="en-US" altLang="zh-CN" sz="2000" b="0" dirty="0"/>
              <a:t> and wired serial port, I developed a python program for collecting data of 6 postures (</a:t>
            </a:r>
            <a:r>
              <a:rPr lang="en-US" altLang="zh-CN" sz="2000" b="0" dirty="0">
                <a:solidFill>
                  <a:srgbClr val="FF6600"/>
                </a:solidFill>
              </a:rPr>
              <a:t>no motion, walking, running, sitting, turning left and turning right</a:t>
            </a:r>
            <a:r>
              <a:rPr lang="en-US" altLang="zh-CN" sz="2000" b="0" dirty="0"/>
              <a:t>).</a:t>
            </a:r>
          </a:p>
          <a:p>
            <a:r>
              <a:rPr lang="en-US" altLang="zh-CN" sz="2000" b="0" dirty="0"/>
              <a:t>Each posture contains 200 group for </a:t>
            </a:r>
            <a:r>
              <a:rPr lang="en-US" altLang="zh-CN" sz="2000" b="0" dirty="0">
                <a:solidFill>
                  <a:srgbClr val="FF6600"/>
                </a:solidFill>
              </a:rPr>
              <a:t>training</a:t>
            </a:r>
            <a:r>
              <a:rPr lang="en-US" altLang="zh-CN" sz="2000" b="0" dirty="0"/>
              <a:t> and 50 group for </a:t>
            </a:r>
            <a:r>
              <a:rPr lang="en-US" altLang="zh-CN" sz="2000" b="0" dirty="0">
                <a:solidFill>
                  <a:srgbClr val="FF6600"/>
                </a:solidFill>
              </a:rPr>
              <a:t>testing</a:t>
            </a:r>
            <a:r>
              <a:rPr lang="en-US" altLang="zh-CN" sz="2000" b="0" dirty="0"/>
              <a:t>.</a:t>
            </a:r>
            <a:endParaRPr lang="zh-CN" altLang="en-US" sz="2000" b="0" dirty="0"/>
          </a:p>
        </p:txBody>
      </p:sp>
      <p:pic>
        <p:nvPicPr>
          <p:cNvPr id="5" name="图片 4" descr="图表, 折线图&#10;&#10;描述已自动生成">
            <a:extLst>
              <a:ext uri="{FF2B5EF4-FFF2-40B4-BE49-F238E27FC236}">
                <a16:creationId xmlns:a16="http://schemas.microsoft.com/office/drawing/2014/main" id="{603FA1C9-DF5A-8D47-82B7-CC13BFD3B6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93497" y="4017431"/>
            <a:ext cx="4324324" cy="1440000"/>
          </a:xfrm>
          <a:prstGeom prst="rect">
            <a:avLst/>
          </a:prstGeom>
        </p:spPr>
      </p:pic>
      <p:pic>
        <p:nvPicPr>
          <p:cNvPr id="8" name="图片 7" descr="地图上有字&#10;&#10;描述已自动生成">
            <a:extLst>
              <a:ext uri="{FF2B5EF4-FFF2-40B4-BE49-F238E27FC236}">
                <a16:creationId xmlns:a16="http://schemas.microsoft.com/office/drawing/2014/main" id="{AED5BA11-B6FB-4D44-BE59-9D7FCA776D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93497" y="2579417"/>
            <a:ext cx="4324324" cy="1440000"/>
          </a:xfrm>
          <a:prstGeom prst="rect">
            <a:avLst/>
          </a:prstGeom>
        </p:spPr>
      </p:pic>
      <p:pic>
        <p:nvPicPr>
          <p:cNvPr id="10" name="图片 9" descr="电脑屏幕的照片&#10;&#10;低可信度描述已自动生成">
            <a:extLst>
              <a:ext uri="{FF2B5EF4-FFF2-40B4-BE49-F238E27FC236}">
                <a16:creationId xmlns:a16="http://schemas.microsoft.com/office/drawing/2014/main" id="{EACDEA2C-AAF2-F346-A295-D5AA25D5685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4732" y="4028109"/>
            <a:ext cx="4324324" cy="1440000"/>
          </a:xfrm>
          <a:prstGeom prst="rect">
            <a:avLst/>
          </a:prstGeom>
        </p:spPr>
      </p:pic>
      <p:pic>
        <p:nvPicPr>
          <p:cNvPr id="12" name="图片 11" descr="图表, 折线图&#10;&#10;描述已自动生成">
            <a:extLst>
              <a:ext uri="{FF2B5EF4-FFF2-40B4-BE49-F238E27FC236}">
                <a16:creationId xmlns:a16="http://schemas.microsoft.com/office/drawing/2014/main" id="{8AC1A65A-5622-F74D-894B-E2032B61314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88373" y="5481639"/>
            <a:ext cx="4324324" cy="1440000"/>
          </a:xfrm>
          <a:prstGeom prst="rect">
            <a:avLst/>
          </a:prstGeom>
        </p:spPr>
      </p:pic>
      <p:pic>
        <p:nvPicPr>
          <p:cNvPr id="14" name="图片 13" descr="图表, 折线图&#10;&#10;描述已自动生成">
            <a:extLst>
              <a:ext uri="{FF2B5EF4-FFF2-40B4-BE49-F238E27FC236}">
                <a16:creationId xmlns:a16="http://schemas.microsoft.com/office/drawing/2014/main" id="{FEA4E68F-063D-E141-8F89-7D812D7B7E3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04031" y="5499531"/>
            <a:ext cx="4324324" cy="1440000"/>
          </a:xfrm>
          <a:prstGeom prst="rect">
            <a:avLst/>
          </a:prstGeom>
        </p:spPr>
      </p:pic>
      <p:pic>
        <p:nvPicPr>
          <p:cNvPr id="16" name="图片 15" descr="图片包含 背景图案&#10;&#10;描述已自动生成">
            <a:extLst>
              <a:ext uri="{FF2B5EF4-FFF2-40B4-BE49-F238E27FC236}">
                <a16:creationId xmlns:a16="http://schemas.microsoft.com/office/drawing/2014/main" id="{3573229C-8852-EF4A-BF7D-FB82BBD0670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04731" y="2579417"/>
            <a:ext cx="4324325" cy="1440000"/>
          </a:xfrm>
          <a:prstGeom prst="rect">
            <a:avLst/>
          </a:prstGeom>
        </p:spPr>
      </p:pic>
    </p:spTree>
    <p:extLst>
      <p:ext uri="{BB962C8B-B14F-4D97-AF65-F5344CB8AC3E}">
        <p14:creationId xmlns:p14="http://schemas.microsoft.com/office/powerpoint/2010/main" val="3109932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a:extLst>
              <a:ext uri="{FF2B5EF4-FFF2-40B4-BE49-F238E27FC236}">
                <a16:creationId xmlns:a16="http://schemas.microsoft.com/office/drawing/2014/main" id="{4417974E-C40B-D042-A43F-0968A2EF497E}"/>
              </a:ext>
            </a:extLst>
          </p:cNvPr>
          <p:cNvSpPr>
            <a:spLocks noGrp="1"/>
          </p:cNvSpPr>
          <p:nvPr>
            <p:ph type="title"/>
          </p:nvPr>
        </p:nvSpPr>
        <p:spPr>
          <a:xfrm>
            <a:off x="611188" y="322263"/>
            <a:ext cx="7237412" cy="1266825"/>
          </a:xfrm>
        </p:spPr>
        <p:txBody>
          <a:bodyPr/>
          <a:lstStyle/>
          <a:p>
            <a:r>
              <a:rPr kumimoji="1" lang="en-US" altLang="zh-CN" sz="3600" dirty="0"/>
              <a:t>5. Machine Learning</a:t>
            </a:r>
            <a:endParaRPr kumimoji="1" lang="zh-CN" altLang="en-US" dirty="0"/>
          </a:p>
        </p:txBody>
      </p:sp>
      <p:sp>
        <p:nvSpPr>
          <p:cNvPr id="29" name="内容占位符 2">
            <a:extLst>
              <a:ext uri="{FF2B5EF4-FFF2-40B4-BE49-F238E27FC236}">
                <a16:creationId xmlns:a16="http://schemas.microsoft.com/office/drawing/2014/main" id="{74C4747A-D2EE-454B-90E1-F188B1C54C3E}"/>
              </a:ext>
            </a:extLst>
          </p:cNvPr>
          <p:cNvSpPr txBox="1">
            <a:spLocks/>
          </p:cNvSpPr>
          <p:nvPr/>
        </p:nvSpPr>
        <p:spPr bwMode="auto">
          <a:xfrm>
            <a:off x="607219" y="1283494"/>
            <a:ext cx="6602412" cy="489148"/>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algn="l" defTabSz="1014413" rtl="0" fontAlgn="base">
              <a:spcBef>
                <a:spcPct val="20000"/>
              </a:spcBef>
              <a:spcAft>
                <a:spcPct val="0"/>
              </a:spcAft>
              <a:defRPr sz="2500" b="1">
                <a:solidFill>
                  <a:srgbClr val="003399"/>
                </a:solidFill>
                <a:latin typeface="+mn-lt"/>
                <a:ea typeface="+mn-ea"/>
                <a:cs typeface="+mn-cs"/>
              </a:defRPr>
            </a:lvl1pPr>
            <a:lvl2pPr marL="374650" indent="6350" algn="l" defTabSz="1014413" rtl="0" fontAlgn="base">
              <a:spcBef>
                <a:spcPct val="20000"/>
              </a:spcBef>
              <a:spcAft>
                <a:spcPct val="0"/>
              </a:spcAft>
              <a:defRPr sz="2600">
                <a:solidFill>
                  <a:srgbClr val="003399"/>
                </a:solidFill>
                <a:latin typeface="+mn-lt"/>
              </a:defRPr>
            </a:lvl2pPr>
            <a:lvl3pPr marL="755650" algn="l" defTabSz="1014413" rtl="0" fontAlgn="base">
              <a:spcBef>
                <a:spcPct val="20000"/>
              </a:spcBef>
              <a:spcAft>
                <a:spcPct val="0"/>
              </a:spcAft>
              <a:defRPr sz="2200" b="1">
                <a:solidFill>
                  <a:srgbClr val="FF6600"/>
                </a:solidFill>
                <a:latin typeface="+mn-lt"/>
              </a:defRPr>
            </a:lvl3pPr>
            <a:lvl4pPr marL="1143000" indent="6350" algn="l" defTabSz="1014413" rtl="0" fontAlgn="base">
              <a:spcBef>
                <a:spcPct val="20000"/>
              </a:spcBef>
              <a:spcAft>
                <a:spcPct val="0"/>
              </a:spcAft>
              <a:defRPr sz="2200" i="1">
                <a:solidFill>
                  <a:srgbClr val="003399"/>
                </a:solidFill>
                <a:latin typeface="+mn-lt"/>
              </a:defRPr>
            </a:lvl4pPr>
            <a:lvl5pPr marL="1524000" algn="l" defTabSz="1014413" rtl="0" fontAlgn="base">
              <a:spcBef>
                <a:spcPct val="20000"/>
              </a:spcBef>
              <a:spcAft>
                <a:spcPct val="0"/>
              </a:spcAft>
              <a:defRPr sz="2000">
                <a:solidFill>
                  <a:srgbClr val="003399"/>
                </a:solidFill>
                <a:latin typeface="+mn-lt"/>
              </a:defRPr>
            </a:lvl5pPr>
            <a:lvl6pPr marL="1981200" algn="l" defTabSz="1014413" rtl="0" fontAlgn="base">
              <a:spcBef>
                <a:spcPct val="20000"/>
              </a:spcBef>
              <a:spcAft>
                <a:spcPct val="0"/>
              </a:spcAft>
              <a:defRPr sz="2000">
                <a:solidFill>
                  <a:srgbClr val="003399"/>
                </a:solidFill>
                <a:latin typeface="+mn-lt"/>
              </a:defRPr>
            </a:lvl6pPr>
            <a:lvl7pPr marL="2438400" algn="l" defTabSz="1014413" rtl="0" fontAlgn="base">
              <a:spcBef>
                <a:spcPct val="20000"/>
              </a:spcBef>
              <a:spcAft>
                <a:spcPct val="0"/>
              </a:spcAft>
              <a:defRPr sz="2000">
                <a:solidFill>
                  <a:srgbClr val="003399"/>
                </a:solidFill>
                <a:latin typeface="+mn-lt"/>
              </a:defRPr>
            </a:lvl7pPr>
            <a:lvl8pPr marL="2895600" algn="l" defTabSz="1014413" rtl="0" fontAlgn="base">
              <a:spcBef>
                <a:spcPct val="20000"/>
              </a:spcBef>
              <a:spcAft>
                <a:spcPct val="0"/>
              </a:spcAft>
              <a:defRPr sz="2000">
                <a:solidFill>
                  <a:srgbClr val="003399"/>
                </a:solidFill>
                <a:latin typeface="+mn-lt"/>
              </a:defRPr>
            </a:lvl8pPr>
            <a:lvl9pPr marL="3352800" algn="l" defTabSz="1014413" rtl="0" fontAlgn="base">
              <a:spcBef>
                <a:spcPct val="20000"/>
              </a:spcBef>
              <a:spcAft>
                <a:spcPct val="0"/>
              </a:spcAft>
              <a:defRPr sz="2000">
                <a:solidFill>
                  <a:srgbClr val="003399"/>
                </a:solidFill>
                <a:latin typeface="+mn-lt"/>
              </a:defRPr>
            </a:lvl9pPr>
          </a:lstStyle>
          <a:p>
            <a:pPr eaLnBrk="1" hangingPunct="1"/>
            <a:r>
              <a:rPr kumimoji="1" lang="en-US" altLang="zh-CN" kern="0" dirty="0"/>
              <a:t>b. Confusion Matrix</a:t>
            </a:r>
            <a:endParaRPr kumimoji="1" lang="zh-CN" altLang="en-US" kern="0" dirty="0"/>
          </a:p>
        </p:txBody>
      </p:sp>
      <p:pic>
        <p:nvPicPr>
          <p:cNvPr id="30" name="图片 29">
            <a:extLst>
              <a:ext uri="{FF2B5EF4-FFF2-40B4-BE49-F238E27FC236}">
                <a16:creationId xmlns:a16="http://schemas.microsoft.com/office/drawing/2014/main" id="{7D3C12C5-EC5F-704F-A992-3D8A038031D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53440" y="1894372"/>
            <a:ext cx="7556500" cy="2628658"/>
          </a:xfrm>
          <a:prstGeom prst="rect">
            <a:avLst/>
          </a:prstGeom>
        </p:spPr>
      </p:pic>
      <p:pic>
        <p:nvPicPr>
          <p:cNvPr id="5" name="图片 4">
            <a:extLst>
              <a:ext uri="{FF2B5EF4-FFF2-40B4-BE49-F238E27FC236}">
                <a16:creationId xmlns:a16="http://schemas.microsoft.com/office/drawing/2014/main" id="{A6945591-D09F-AC4E-8296-B9B1CF0BD9B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08831" y="4598436"/>
            <a:ext cx="7556500" cy="2628658"/>
          </a:xfrm>
          <a:prstGeom prst="rect">
            <a:avLst/>
          </a:prstGeom>
        </p:spPr>
      </p:pic>
    </p:spTree>
    <p:extLst>
      <p:ext uri="{BB962C8B-B14F-4D97-AF65-F5344CB8AC3E}">
        <p14:creationId xmlns:p14="http://schemas.microsoft.com/office/powerpoint/2010/main" val="1534054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a:extLst>
              <a:ext uri="{FF2B5EF4-FFF2-40B4-BE49-F238E27FC236}">
                <a16:creationId xmlns:a16="http://schemas.microsoft.com/office/drawing/2014/main" id="{4417974E-C40B-D042-A43F-0968A2EF497E}"/>
              </a:ext>
            </a:extLst>
          </p:cNvPr>
          <p:cNvSpPr>
            <a:spLocks noGrp="1"/>
          </p:cNvSpPr>
          <p:nvPr>
            <p:ph type="title"/>
          </p:nvPr>
        </p:nvSpPr>
        <p:spPr>
          <a:xfrm>
            <a:off x="611188" y="322263"/>
            <a:ext cx="7237412" cy="1266825"/>
          </a:xfrm>
        </p:spPr>
        <p:txBody>
          <a:bodyPr/>
          <a:lstStyle/>
          <a:p>
            <a:r>
              <a:rPr kumimoji="1" lang="en-US" altLang="zh-CN" sz="3600" dirty="0"/>
              <a:t>5. Machine Learning</a:t>
            </a:r>
            <a:endParaRPr kumimoji="1" lang="zh-CN" altLang="en-US" dirty="0"/>
          </a:p>
        </p:txBody>
      </p:sp>
      <p:sp>
        <p:nvSpPr>
          <p:cNvPr id="29" name="内容占位符 2">
            <a:extLst>
              <a:ext uri="{FF2B5EF4-FFF2-40B4-BE49-F238E27FC236}">
                <a16:creationId xmlns:a16="http://schemas.microsoft.com/office/drawing/2014/main" id="{74C4747A-D2EE-454B-90E1-F188B1C54C3E}"/>
              </a:ext>
            </a:extLst>
          </p:cNvPr>
          <p:cNvSpPr txBox="1">
            <a:spLocks/>
          </p:cNvSpPr>
          <p:nvPr/>
        </p:nvSpPr>
        <p:spPr bwMode="auto">
          <a:xfrm>
            <a:off x="607219" y="1283494"/>
            <a:ext cx="6602412" cy="489148"/>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algn="l" defTabSz="1014413" rtl="0" fontAlgn="base">
              <a:spcBef>
                <a:spcPct val="20000"/>
              </a:spcBef>
              <a:spcAft>
                <a:spcPct val="0"/>
              </a:spcAft>
              <a:defRPr sz="2500" b="1">
                <a:solidFill>
                  <a:srgbClr val="003399"/>
                </a:solidFill>
                <a:latin typeface="+mn-lt"/>
                <a:ea typeface="+mn-ea"/>
                <a:cs typeface="+mn-cs"/>
              </a:defRPr>
            </a:lvl1pPr>
            <a:lvl2pPr marL="374650" indent="6350" algn="l" defTabSz="1014413" rtl="0" fontAlgn="base">
              <a:spcBef>
                <a:spcPct val="20000"/>
              </a:spcBef>
              <a:spcAft>
                <a:spcPct val="0"/>
              </a:spcAft>
              <a:defRPr sz="2600">
                <a:solidFill>
                  <a:srgbClr val="003399"/>
                </a:solidFill>
                <a:latin typeface="+mn-lt"/>
              </a:defRPr>
            </a:lvl2pPr>
            <a:lvl3pPr marL="755650" algn="l" defTabSz="1014413" rtl="0" fontAlgn="base">
              <a:spcBef>
                <a:spcPct val="20000"/>
              </a:spcBef>
              <a:spcAft>
                <a:spcPct val="0"/>
              </a:spcAft>
              <a:defRPr sz="2200" b="1">
                <a:solidFill>
                  <a:srgbClr val="FF6600"/>
                </a:solidFill>
                <a:latin typeface="+mn-lt"/>
              </a:defRPr>
            </a:lvl3pPr>
            <a:lvl4pPr marL="1143000" indent="6350" algn="l" defTabSz="1014413" rtl="0" fontAlgn="base">
              <a:spcBef>
                <a:spcPct val="20000"/>
              </a:spcBef>
              <a:spcAft>
                <a:spcPct val="0"/>
              </a:spcAft>
              <a:defRPr sz="2200" i="1">
                <a:solidFill>
                  <a:srgbClr val="003399"/>
                </a:solidFill>
                <a:latin typeface="+mn-lt"/>
              </a:defRPr>
            </a:lvl4pPr>
            <a:lvl5pPr marL="1524000" algn="l" defTabSz="1014413" rtl="0" fontAlgn="base">
              <a:spcBef>
                <a:spcPct val="20000"/>
              </a:spcBef>
              <a:spcAft>
                <a:spcPct val="0"/>
              </a:spcAft>
              <a:defRPr sz="2000">
                <a:solidFill>
                  <a:srgbClr val="003399"/>
                </a:solidFill>
                <a:latin typeface="+mn-lt"/>
              </a:defRPr>
            </a:lvl5pPr>
            <a:lvl6pPr marL="1981200" algn="l" defTabSz="1014413" rtl="0" fontAlgn="base">
              <a:spcBef>
                <a:spcPct val="20000"/>
              </a:spcBef>
              <a:spcAft>
                <a:spcPct val="0"/>
              </a:spcAft>
              <a:defRPr sz="2000">
                <a:solidFill>
                  <a:srgbClr val="003399"/>
                </a:solidFill>
                <a:latin typeface="+mn-lt"/>
              </a:defRPr>
            </a:lvl6pPr>
            <a:lvl7pPr marL="2438400" algn="l" defTabSz="1014413" rtl="0" fontAlgn="base">
              <a:spcBef>
                <a:spcPct val="20000"/>
              </a:spcBef>
              <a:spcAft>
                <a:spcPct val="0"/>
              </a:spcAft>
              <a:defRPr sz="2000">
                <a:solidFill>
                  <a:srgbClr val="003399"/>
                </a:solidFill>
                <a:latin typeface="+mn-lt"/>
              </a:defRPr>
            </a:lvl7pPr>
            <a:lvl8pPr marL="2895600" algn="l" defTabSz="1014413" rtl="0" fontAlgn="base">
              <a:spcBef>
                <a:spcPct val="20000"/>
              </a:spcBef>
              <a:spcAft>
                <a:spcPct val="0"/>
              </a:spcAft>
              <a:defRPr sz="2000">
                <a:solidFill>
                  <a:srgbClr val="003399"/>
                </a:solidFill>
                <a:latin typeface="+mn-lt"/>
              </a:defRPr>
            </a:lvl8pPr>
            <a:lvl9pPr marL="3352800" algn="l" defTabSz="1014413" rtl="0" fontAlgn="base">
              <a:spcBef>
                <a:spcPct val="20000"/>
              </a:spcBef>
              <a:spcAft>
                <a:spcPct val="0"/>
              </a:spcAft>
              <a:defRPr sz="2000">
                <a:solidFill>
                  <a:srgbClr val="003399"/>
                </a:solidFill>
                <a:latin typeface="+mn-lt"/>
              </a:defRPr>
            </a:lvl9pPr>
          </a:lstStyle>
          <a:p>
            <a:pPr eaLnBrk="1" hangingPunct="1"/>
            <a:r>
              <a:rPr kumimoji="1" lang="en-US" altLang="zh-CN" kern="0" dirty="0"/>
              <a:t>c. Learning Curve</a:t>
            </a:r>
            <a:endParaRPr kumimoji="1" lang="zh-CN" altLang="en-US" kern="0" dirty="0"/>
          </a:p>
        </p:txBody>
      </p:sp>
      <p:pic>
        <p:nvPicPr>
          <p:cNvPr id="31" name="图片 30">
            <a:extLst>
              <a:ext uri="{FF2B5EF4-FFF2-40B4-BE49-F238E27FC236}">
                <a16:creationId xmlns:a16="http://schemas.microsoft.com/office/drawing/2014/main" id="{C673C052-18F8-3348-A151-CF3173392396}"/>
              </a:ext>
            </a:extLst>
          </p:cNvPr>
          <p:cNvPicPr>
            <a:picLocks noChangeAspect="1"/>
          </p:cNvPicPr>
          <p:nvPr/>
        </p:nvPicPr>
        <p:blipFill>
          <a:blip r:embed="rId2"/>
          <a:stretch>
            <a:fillRect/>
          </a:stretch>
        </p:blipFill>
        <p:spPr>
          <a:xfrm>
            <a:off x="427831" y="1893094"/>
            <a:ext cx="8782050" cy="4553656"/>
          </a:xfrm>
          <a:prstGeom prst="rect">
            <a:avLst/>
          </a:prstGeom>
        </p:spPr>
      </p:pic>
    </p:spTree>
    <p:extLst>
      <p:ext uri="{BB962C8B-B14F-4D97-AF65-F5344CB8AC3E}">
        <p14:creationId xmlns:p14="http://schemas.microsoft.com/office/powerpoint/2010/main" val="503215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a:extLst>
              <a:ext uri="{FF2B5EF4-FFF2-40B4-BE49-F238E27FC236}">
                <a16:creationId xmlns:a16="http://schemas.microsoft.com/office/drawing/2014/main" id="{4417974E-C40B-D042-A43F-0968A2EF497E}"/>
              </a:ext>
            </a:extLst>
          </p:cNvPr>
          <p:cNvSpPr>
            <a:spLocks noGrp="1"/>
          </p:cNvSpPr>
          <p:nvPr>
            <p:ph type="title"/>
          </p:nvPr>
        </p:nvSpPr>
        <p:spPr>
          <a:xfrm>
            <a:off x="611188" y="322263"/>
            <a:ext cx="7237412" cy="1266825"/>
          </a:xfrm>
        </p:spPr>
        <p:txBody>
          <a:bodyPr/>
          <a:lstStyle/>
          <a:p>
            <a:r>
              <a:rPr kumimoji="1" lang="en-US" altLang="zh-CN" sz="3600" dirty="0"/>
              <a:t>5. Machine Learning</a:t>
            </a:r>
            <a:endParaRPr kumimoji="1" lang="zh-CN" altLang="en-US" dirty="0"/>
          </a:p>
        </p:txBody>
      </p:sp>
      <p:sp>
        <p:nvSpPr>
          <p:cNvPr id="29" name="内容占位符 2">
            <a:extLst>
              <a:ext uri="{FF2B5EF4-FFF2-40B4-BE49-F238E27FC236}">
                <a16:creationId xmlns:a16="http://schemas.microsoft.com/office/drawing/2014/main" id="{74C4747A-D2EE-454B-90E1-F188B1C54C3E}"/>
              </a:ext>
            </a:extLst>
          </p:cNvPr>
          <p:cNvSpPr txBox="1">
            <a:spLocks/>
          </p:cNvSpPr>
          <p:nvPr/>
        </p:nvSpPr>
        <p:spPr bwMode="auto">
          <a:xfrm>
            <a:off x="607219" y="1283494"/>
            <a:ext cx="6602412" cy="489148"/>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algn="l" defTabSz="1014413" rtl="0" fontAlgn="base">
              <a:spcBef>
                <a:spcPct val="20000"/>
              </a:spcBef>
              <a:spcAft>
                <a:spcPct val="0"/>
              </a:spcAft>
              <a:defRPr sz="2500" b="1">
                <a:solidFill>
                  <a:srgbClr val="003399"/>
                </a:solidFill>
                <a:latin typeface="+mn-lt"/>
                <a:ea typeface="+mn-ea"/>
                <a:cs typeface="+mn-cs"/>
              </a:defRPr>
            </a:lvl1pPr>
            <a:lvl2pPr marL="374650" indent="6350" algn="l" defTabSz="1014413" rtl="0" fontAlgn="base">
              <a:spcBef>
                <a:spcPct val="20000"/>
              </a:spcBef>
              <a:spcAft>
                <a:spcPct val="0"/>
              </a:spcAft>
              <a:defRPr sz="2600">
                <a:solidFill>
                  <a:srgbClr val="003399"/>
                </a:solidFill>
                <a:latin typeface="+mn-lt"/>
              </a:defRPr>
            </a:lvl2pPr>
            <a:lvl3pPr marL="755650" algn="l" defTabSz="1014413" rtl="0" fontAlgn="base">
              <a:spcBef>
                <a:spcPct val="20000"/>
              </a:spcBef>
              <a:spcAft>
                <a:spcPct val="0"/>
              </a:spcAft>
              <a:defRPr sz="2200" b="1">
                <a:solidFill>
                  <a:srgbClr val="FF6600"/>
                </a:solidFill>
                <a:latin typeface="+mn-lt"/>
              </a:defRPr>
            </a:lvl3pPr>
            <a:lvl4pPr marL="1143000" indent="6350" algn="l" defTabSz="1014413" rtl="0" fontAlgn="base">
              <a:spcBef>
                <a:spcPct val="20000"/>
              </a:spcBef>
              <a:spcAft>
                <a:spcPct val="0"/>
              </a:spcAft>
              <a:defRPr sz="2200" i="1">
                <a:solidFill>
                  <a:srgbClr val="003399"/>
                </a:solidFill>
                <a:latin typeface="+mn-lt"/>
              </a:defRPr>
            </a:lvl4pPr>
            <a:lvl5pPr marL="1524000" algn="l" defTabSz="1014413" rtl="0" fontAlgn="base">
              <a:spcBef>
                <a:spcPct val="20000"/>
              </a:spcBef>
              <a:spcAft>
                <a:spcPct val="0"/>
              </a:spcAft>
              <a:defRPr sz="2000">
                <a:solidFill>
                  <a:srgbClr val="003399"/>
                </a:solidFill>
                <a:latin typeface="+mn-lt"/>
              </a:defRPr>
            </a:lvl5pPr>
            <a:lvl6pPr marL="1981200" algn="l" defTabSz="1014413" rtl="0" fontAlgn="base">
              <a:spcBef>
                <a:spcPct val="20000"/>
              </a:spcBef>
              <a:spcAft>
                <a:spcPct val="0"/>
              </a:spcAft>
              <a:defRPr sz="2000">
                <a:solidFill>
                  <a:srgbClr val="003399"/>
                </a:solidFill>
                <a:latin typeface="+mn-lt"/>
              </a:defRPr>
            </a:lvl6pPr>
            <a:lvl7pPr marL="2438400" algn="l" defTabSz="1014413" rtl="0" fontAlgn="base">
              <a:spcBef>
                <a:spcPct val="20000"/>
              </a:spcBef>
              <a:spcAft>
                <a:spcPct val="0"/>
              </a:spcAft>
              <a:defRPr sz="2000">
                <a:solidFill>
                  <a:srgbClr val="003399"/>
                </a:solidFill>
                <a:latin typeface="+mn-lt"/>
              </a:defRPr>
            </a:lvl7pPr>
            <a:lvl8pPr marL="2895600" algn="l" defTabSz="1014413" rtl="0" fontAlgn="base">
              <a:spcBef>
                <a:spcPct val="20000"/>
              </a:spcBef>
              <a:spcAft>
                <a:spcPct val="0"/>
              </a:spcAft>
              <a:defRPr sz="2000">
                <a:solidFill>
                  <a:srgbClr val="003399"/>
                </a:solidFill>
                <a:latin typeface="+mn-lt"/>
              </a:defRPr>
            </a:lvl8pPr>
            <a:lvl9pPr marL="3352800" algn="l" defTabSz="1014413" rtl="0" fontAlgn="base">
              <a:spcBef>
                <a:spcPct val="20000"/>
              </a:spcBef>
              <a:spcAft>
                <a:spcPct val="0"/>
              </a:spcAft>
              <a:defRPr sz="2000">
                <a:solidFill>
                  <a:srgbClr val="003399"/>
                </a:solidFill>
                <a:latin typeface="+mn-lt"/>
              </a:defRPr>
            </a:lvl9pPr>
          </a:lstStyle>
          <a:p>
            <a:pPr eaLnBrk="1" hangingPunct="1"/>
            <a:r>
              <a:rPr kumimoji="1" lang="en-US" altLang="zh-CN" kern="0" dirty="0"/>
              <a:t>d. ROC Curve</a:t>
            </a:r>
            <a:endParaRPr kumimoji="1" lang="zh-CN" altLang="en-US" kern="0" dirty="0"/>
          </a:p>
        </p:txBody>
      </p:sp>
      <p:pic>
        <p:nvPicPr>
          <p:cNvPr id="5" name="图片 4">
            <a:extLst>
              <a:ext uri="{FF2B5EF4-FFF2-40B4-BE49-F238E27FC236}">
                <a16:creationId xmlns:a16="http://schemas.microsoft.com/office/drawing/2014/main" id="{EC81C233-6211-A241-B2A3-6D76A85E8903}"/>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1531" y="1886846"/>
            <a:ext cx="7683500" cy="2554605"/>
          </a:xfrm>
          <a:prstGeom prst="rect">
            <a:avLst/>
          </a:prstGeom>
        </p:spPr>
      </p:pic>
      <p:pic>
        <p:nvPicPr>
          <p:cNvPr id="6" name="图片 5">
            <a:extLst>
              <a:ext uri="{FF2B5EF4-FFF2-40B4-BE49-F238E27FC236}">
                <a16:creationId xmlns:a16="http://schemas.microsoft.com/office/drawing/2014/main" id="{D83DA022-2B51-B74A-92B4-E31E2CE7012C}"/>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1531" y="4520089"/>
            <a:ext cx="7683500" cy="2554605"/>
          </a:xfrm>
          <a:prstGeom prst="rect">
            <a:avLst/>
          </a:prstGeom>
        </p:spPr>
      </p:pic>
    </p:spTree>
    <p:extLst>
      <p:ext uri="{BB962C8B-B14F-4D97-AF65-F5344CB8AC3E}">
        <p14:creationId xmlns:p14="http://schemas.microsoft.com/office/powerpoint/2010/main" val="2880589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a:extLst>
              <a:ext uri="{FF2B5EF4-FFF2-40B4-BE49-F238E27FC236}">
                <a16:creationId xmlns:a16="http://schemas.microsoft.com/office/drawing/2014/main" id="{4417974E-C40B-D042-A43F-0968A2EF497E}"/>
              </a:ext>
            </a:extLst>
          </p:cNvPr>
          <p:cNvSpPr>
            <a:spLocks noGrp="1"/>
          </p:cNvSpPr>
          <p:nvPr>
            <p:ph type="title"/>
          </p:nvPr>
        </p:nvSpPr>
        <p:spPr>
          <a:xfrm>
            <a:off x="611188" y="322263"/>
            <a:ext cx="7237412" cy="1266825"/>
          </a:xfrm>
        </p:spPr>
        <p:txBody>
          <a:bodyPr/>
          <a:lstStyle/>
          <a:p>
            <a:r>
              <a:rPr kumimoji="1" lang="en-US" altLang="zh-CN" sz="3600" dirty="0"/>
              <a:t>5. Machine Learning</a:t>
            </a:r>
            <a:endParaRPr kumimoji="1" lang="zh-CN" altLang="en-US" dirty="0"/>
          </a:p>
        </p:txBody>
      </p:sp>
      <p:sp>
        <p:nvSpPr>
          <p:cNvPr id="29" name="内容占位符 2">
            <a:extLst>
              <a:ext uri="{FF2B5EF4-FFF2-40B4-BE49-F238E27FC236}">
                <a16:creationId xmlns:a16="http://schemas.microsoft.com/office/drawing/2014/main" id="{74C4747A-D2EE-454B-90E1-F188B1C54C3E}"/>
              </a:ext>
            </a:extLst>
          </p:cNvPr>
          <p:cNvSpPr txBox="1">
            <a:spLocks/>
          </p:cNvSpPr>
          <p:nvPr/>
        </p:nvSpPr>
        <p:spPr bwMode="auto">
          <a:xfrm>
            <a:off x="607219" y="1283494"/>
            <a:ext cx="6602412" cy="489148"/>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algn="l" defTabSz="1014413" rtl="0" fontAlgn="base">
              <a:spcBef>
                <a:spcPct val="20000"/>
              </a:spcBef>
              <a:spcAft>
                <a:spcPct val="0"/>
              </a:spcAft>
              <a:defRPr sz="2500" b="1">
                <a:solidFill>
                  <a:srgbClr val="003399"/>
                </a:solidFill>
                <a:latin typeface="+mn-lt"/>
                <a:ea typeface="+mn-ea"/>
                <a:cs typeface="+mn-cs"/>
              </a:defRPr>
            </a:lvl1pPr>
            <a:lvl2pPr marL="374650" indent="6350" algn="l" defTabSz="1014413" rtl="0" fontAlgn="base">
              <a:spcBef>
                <a:spcPct val="20000"/>
              </a:spcBef>
              <a:spcAft>
                <a:spcPct val="0"/>
              </a:spcAft>
              <a:defRPr sz="2600">
                <a:solidFill>
                  <a:srgbClr val="003399"/>
                </a:solidFill>
                <a:latin typeface="+mn-lt"/>
              </a:defRPr>
            </a:lvl2pPr>
            <a:lvl3pPr marL="755650" algn="l" defTabSz="1014413" rtl="0" fontAlgn="base">
              <a:spcBef>
                <a:spcPct val="20000"/>
              </a:spcBef>
              <a:spcAft>
                <a:spcPct val="0"/>
              </a:spcAft>
              <a:defRPr sz="2200" b="1">
                <a:solidFill>
                  <a:srgbClr val="FF6600"/>
                </a:solidFill>
                <a:latin typeface="+mn-lt"/>
              </a:defRPr>
            </a:lvl3pPr>
            <a:lvl4pPr marL="1143000" indent="6350" algn="l" defTabSz="1014413" rtl="0" fontAlgn="base">
              <a:spcBef>
                <a:spcPct val="20000"/>
              </a:spcBef>
              <a:spcAft>
                <a:spcPct val="0"/>
              </a:spcAft>
              <a:defRPr sz="2200" i="1">
                <a:solidFill>
                  <a:srgbClr val="003399"/>
                </a:solidFill>
                <a:latin typeface="+mn-lt"/>
              </a:defRPr>
            </a:lvl4pPr>
            <a:lvl5pPr marL="1524000" algn="l" defTabSz="1014413" rtl="0" fontAlgn="base">
              <a:spcBef>
                <a:spcPct val="20000"/>
              </a:spcBef>
              <a:spcAft>
                <a:spcPct val="0"/>
              </a:spcAft>
              <a:defRPr sz="2000">
                <a:solidFill>
                  <a:srgbClr val="003399"/>
                </a:solidFill>
                <a:latin typeface="+mn-lt"/>
              </a:defRPr>
            </a:lvl5pPr>
            <a:lvl6pPr marL="1981200" algn="l" defTabSz="1014413" rtl="0" fontAlgn="base">
              <a:spcBef>
                <a:spcPct val="20000"/>
              </a:spcBef>
              <a:spcAft>
                <a:spcPct val="0"/>
              </a:spcAft>
              <a:defRPr sz="2000">
                <a:solidFill>
                  <a:srgbClr val="003399"/>
                </a:solidFill>
                <a:latin typeface="+mn-lt"/>
              </a:defRPr>
            </a:lvl6pPr>
            <a:lvl7pPr marL="2438400" algn="l" defTabSz="1014413" rtl="0" fontAlgn="base">
              <a:spcBef>
                <a:spcPct val="20000"/>
              </a:spcBef>
              <a:spcAft>
                <a:spcPct val="0"/>
              </a:spcAft>
              <a:defRPr sz="2000">
                <a:solidFill>
                  <a:srgbClr val="003399"/>
                </a:solidFill>
                <a:latin typeface="+mn-lt"/>
              </a:defRPr>
            </a:lvl7pPr>
            <a:lvl8pPr marL="2895600" algn="l" defTabSz="1014413" rtl="0" fontAlgn="base">
              <a:spcBef>
                <a:spcPct val="20000"/>
              </a:spcBef>
              <a:spcAft>
                <a:spcPct val="0"/>
              </a:spcAft>
              <a:defRPr sz="2000">
                <a:solidFill>
                  <a:srgbClr val="003399"/>
                </a:solidFill>
                <a:latin typeface="+mn-lt"/>
              </a:defRPr>
            </a:lvl8pPr>
            <a:lvl9pPr marL="3352800" algn="l" defTabSz="1014413" rtl="0" fontAlgn="base">
              <a:spcBef>
                <a:spcPct val="20000"/>
              </a:spcBef>
              <a:spcAft>
                <a:spcPct val="0"/>
              </a:spcAft>
              <a:defRPr sz="2000">
                <a:solidFill>
                  <a:srgbClr val="003399"/>
                </a:solidFill>
                <a:latin typeface="+mn-lt"/>
              </a:defRPr>
            </a:lvl9pPr>
          </a:lstStyle>
          <a:p>
            <a:pPr eaLnBrk="1" hangingPunct="1"/>
            <a:r>
              <a:rPr kumimoji="1" lang="en-US" altLang="zh-CN" kern="0" dirty="0"/>
              <a:t>e. Summary</a:t>
            </a:r>
            <a:endParaRPr kumimoji="1" lang="zh-CN" altLang="en-US" kern="0" dirty="0"/>
          </a:p>
        </p:txBody>
      </p:sp>
      <p:pic>
        <p:nvPicPr>
          <p:cNvPr id="6" name="图片 5">
            <a:extLst>
              <a:ext uri="{FF2B5EF4-FFF2-40B4-BE49-F238E27FC236}">
                <a16:creationId xmlns:a16="http://schemas.microsoft.com/office/drawing/2014/main" id="{4BAE55F2-87F3-A344-A0E3-0A76FB832BC9}"/>
              </a:ext>
            </a:extLst>
          </p:cNvPr>
          <p:cNvPicPr>
            <a:picLocks noChangeAspect="1"/>
          </p:cNvPicPr>
          <p:nvPr/>
        </p:nvPicPr>
        <p:blipFill>
          <a:blip r:embed="rId2"/>
          <a:stretch>
            <a:fillRect/>
          </a:stretch>
        </p:blipFill>
        <p:spPr>
          <a:xfrm>
            <a:off x="611188" y="1816894"/>
            <a:ext cx="7835900" cy="2324100"/>
          </a:xfrm>
          <a:prstGeom prst="rect">
            <a:avLst/>
          </a:prstGeom>
        </p:spPr>
      </p:pic>
      <p:sp>
        <p:nvSpPr>
          <p:cNvPr id="7" name="内容占位符 2">
            <a:extLst>
              <a:ext uri="{FF2B5EF4-FFF2-40B4-BE49-F238E27FC236}">
                <a16:creationId xmlns:a16="http://schemas.microsoft.com/office/drawing/2014/main" id="{7A1CD2BC-B1B4-A04B-93A2-1C294AA52964}"/>
              </a:ext>
            </a:extLst>
          </p:cNvPr>
          <p:cNvSpPr>
            <a:spLocks noGrp="1"/>
          </p:cNvSpPr>
          <p:nvPr>
            <p:ph idx="1"/>
          </p:nvPr>
        </p:nvSpPr>
        <p:spPr>
          <a:xfrm>
            <a:off x="732631" y="4255294"/>
            <a:ext cx="7237412" cy="2727892"/>
          </a:xfrm>
        </p:spPr>
        <p:txBody>
          <a:bodyPr/>
          <a:lstStyle/>
          <a:p>
            <a:r>
              <a:rPr kumimoji="1" lang="en-US" altLang="zh-CN" sz="2000" b="0" dirty="0" err="1"/>
              <a:t>LightGBM</a:t>
            </a:r>
            <a:r>
              <a:rPr kumimoji="1" lang="en-US" altLang="zh-CN" sz="2000" b="0" dirty="0"/>
              <a:t> model has the best performance in accuracy and converging rate. we generated the model “</a:t>
            </a:r>
            <a:r>
              <a:rPr kumimoji="1" lang="en-US" altLang="zh-CN" sz="2000" dirty="0" err="1">
                <a:solidFill>
                  <a:srgbClr val="FF6600"/>
                </a:solidFill>
              </a:rPr>
              <a:t>lgbm.model</a:t>
            </a:r>
            <a:r>
              <a:rPr kumimoji="1" lang="en-US" altLang="zh-CN" sz="2000" b="0" dirty="0"/>
              <a:t>” by dumping all the parameters.</a:t>
            </a:r>
          </a:p>
          <a:p>
            <a:endParaRPr kumimoji="1" lang="en-US" altLang="zh-CN" sz="2000" b="0" dirty="0"/>
          </a:p>
          <a:p>
            <a:r>
              <a:rPr kumimoji="1" lang="en-US" altLang="zh-CN" sz="2000" b="0" dirty="0"/>
              <a:t>IOS platform offers API for machine learning via </a:t>
            </a:r>
            <a:r>
              <a:rPr kumimoji="1" lang="en-US" altLang="zh-CN" sz="2000" dirty="0" err="1">
                <a:solidFill>
                  <a:srgbClr val="FF6600"/>
                </a:solidFill>
              </a:rPr>
              <a:t>coreML</a:t>
            </a:r>
            <a:r>
              <a:rPr kumimoji="1" lang="en-US" altLang="zh-CN" sz="2000" dirty="0">
                <a:solidFill>
                  <a:srgbClr val="FF6600"/>
                </a:solidFill>
              </a:rPr>
              <a:t>. </a:t>
            </a:r>
            <a:r>
              <a:rPr kumimoji="1" lang="en-US" altLang="zh-CN" sz="2000" b="0" dirty="0"/>
              <a:t>Thus, I developed a program for converting it into ”</a:t>
            </a:r>
            <a:r>
              <a:rPr kumimoji="1" lang="en-US" altLang="zh-CN" sz="2000" dirty="0" err="1">
                <a:solidFill>
                  <a:srgbClr val="FF6600"/>
                </a:solidFill>
              </a:rPr>
              <a:t>lgbm.mlmodel</a:t>
            </a:r>
            <a:r>
              <a:rPr kumimoji="1" lang="en-US" altLang="zh-CN" sz="2000" b="0" dirty="0"/>
              <a:t>” format and implement real time recognition in IOS app.</a:t>
            </a:r>
          </a:p>
          <a:p>
            <a:endParaRPr kumimoji="1" lang="en-US" altLang="zh-CN" sz="2000" b="0" dirty="0">
              <a:solidFill>
                <a:srgbClr val="FF6600"/>
              </a:solidFill>
            </a:endParaRPr>
          </a:p>
          <a:p>
            <a:endParaRPr kumimoji="1" lang="en-US" altLang="zh-CN" sz="2000" b="0" dirty="0">
              <a:solidFill>
                <a:srgbClr val="FF6600"/>
              </a:solidFill>
            </a:endParaRPr>
          </a:p>
        </p:txBody>
      </p:sp>
      <p:pic>
        <p:nvPicPr>
          <p:cNvPr id="8" name="图片 7">
            <a:extLst>
              <a:ext uri="{FF2B5EF4-FFF2-40B4-BE49-F238E27FC236}">
                <a16:creationId xmlns:a16="http://schemas.microsoft.com/office/drawing/2014/main" id="{07C11283-F07F-8C48-BCAD-37B1539D977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819231" y="5563394"/>
            <a:ext cx="1237457" cy="1206500"/>
          </a:xfrm>
          <a:prstGeom prst="rect">
            <a:avLst/>
          </a:prstGeom>
        </p:spPr>
      </p:pic>
      <p:pic>
        <p:nvPicPr>
          <p:cNvPr id="9" name="图片 8">
            <a:extLst>
              <a:ext uri="{FF2B5EF4-FFF2-40B4-BE49-F238E27FC236}">
                <a16:creationId xmlns:a16="http://schemas.microsoft.com/office/drawing/2014/main" id="{112CE463-986F-8A4A-9DE7-E7ABF16798B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839868" y="4255294"/>
            <a:ext cx="1237457" cy="1206500"/>
          </a:xfrm>
          <a:prstGeom prst="rect">
            <a:avLst/>
          </a:prstGeom>
        </p:spPr>
      </p:pic>
    </p:spTree>
    <p:extLst>
      <p:ext uri="{BB962C8B-B14F-4D97-AF65-F5344CB8AC3E}">
        <p14:creationId xmlns:p14="http://schemas.microsoft.com/office/powerpoint/2010/main" val="242442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7B7CC-1FF7-E640-B9C8-E5BF00CFC505}"/>
              </a:ext>
            </a:extLst>
          </p:cNvPr>
          <p:cNvSpPr>
            <a:spLocks noGrp="1"/>
          </p:cNvSpPr>
          <p:nvPr>
            <p:ph type="title"/>
          </p:nvPr>
        </p:nvSpPr>
        <p:spPr/>
        <p:txBody>
          <a:bodyPr/>
          <a:lstStyle/>
          <a:p>
            <a:r>
              <a:rPr kumimoji="1" lang="en-US" altLang="zh-CN" dirty="0"/>
              <a:t>5. Machine Learning</a:t>
            </a:r>
            <a:endParaRPr kumimoji="1" lang="zh-CN" altLang="en-US" dirty="0"/>
          </a:p>
        </p:txBody>
      </p:sp>
      <p:sp>
        <p:nvSpPr>
          <p:cNvPr id="4" name="灯片编号占位符 3">
            <a:extLst>
              <a:ext uri="{FF2B5EF4-FFF2-40B4-BE49-F238E27FC236}">
                <a16:creationId xmlns:a16="http://schemas.microsoft.com/office/drawing/2014/main" id="{AD74F013-0D51-CB49-9B1F-FA3292895B5A}"/>
              </a:ext>
            </a:extLst>
          </p:cNvPr>
          <p:cNvSpPr>
            <a:spLocks noGrp="1"/>
          </p:cNvSpPr>
          <p:nvPr>
            <p:ph type="sldNum" sz="quarter" idx="11"/>
          </p:nvPr>
        </p:nvSpPr>
        <p:spPr/>
        <p:txBody>
          <a:bodyPr/>
          <a:lstStyle/>
          <a:p>
            <a:fld id="{FDAFAA84-93FD-4C2C-AE46-F7D42BEF3958}" type="slidenum">
              <a:rPr lang="en-GB" smtClean="0"/>
              <a:pPr/>
              <a:t>28</a:t>
            </a:fld>
            <a:endParaRPr lang="en-GB" sz="1600" dirty="0">
              <a:solidFill>
                <a:schemeClr val="tx1"/>
              </a:solidFill>
            </a:endParaRPr>
          </a:p>
        </p:txBody>
      </p:sp>
      <p:sp>
        <p:nvSpPr>
          <p:cNvPr id="10" name="内容占位符 2">
            <a:extLst>
              <a:ext uri="{FF2B5EF4-FFF2-40B4-BE49-F238E27FC236}">
                <a16:creationId xmlns:a16="http://schemas.microsoft.com/office/drawing/2014/main" id="{1D884375-9CF6-F342-B195-6DB9595FBBCE}"/>
              </a:ext>
            </a:extLst>
          </p:cNvPr>
          <p:cNvSpPr txBox="1">
            <a:spLocks/>
          </p:cNvSpPr>
          <p:nvPr/>
        </p:nvSpPr>
        <p:spPr bwMode="auto">
          <a:xfrm>
            <a:off x="607219" y="1283494"/>
            <a:ext cx="6602412" cy="489148"/>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algn="l" defTabSz="1014413" rtl="0" fontAlgn="base">
              <a:spcBef>
                <a:spcPct val="20000"/>
              </a:spcBef>
              <a:spcAft>
                <a:spcPct val="0"/>
              </a:spcAft>
              <a:defRPr sz="2500" b="1">
                <a:solidFill>
                  <a:srgbClr val="003399"/>
                </a:solidFill>
                <a:latin typeface="+mn-lt"/>
                <a:ea typeface="+mn-ea"/>
                <a:cs typeface="+mn-cs"/>
              </a:defRPr>
            </a:lvl1pPr>
            <a:lvl2pPr marL="374650" indent="6350" algn="l" defTabSz="1014413" rtl="0" fontAlgn="base">
              <a:spcBef>
                <a:spcPct val="20000"/>
              </a:spcBef>
              <a:spcAft>
                <a:spcPct val="0"/>
              </a:spcAft>
              <a:defRPr sz="2600">
                <a:solidFill>
                  <a:srgbClr val="003399"/>
                </a:solidFill>
                <a:latin typeface="+mn-lt"/>
              </a:defRPr>
            </a:lvl2pPr>
            <a:lvl3pPr marL="755650" algn="l" defTabSz="1014413" rtl="0" fontAlgn="base">
              <a:spcBef>
                <a:spcPct val="20000"/>
              </a:spcBef>
              <a:spcAft>
                <a:spcPct val="0"/>
              </a:spcAft>
              <a:defRPr sz="2200" b="1">
                <a:solidFill>
                  <a:srgbClr val="FF6600"/>
                </a:solidFill>
                <a:latin typeface="+mn-lt"/>
              </a:defRPr>
            </a:lvl3pPr>
            <a:lvl4pPr marL="1143000" indent="6350" algn="l" defTabSz="1014413" rtl="0" fontAlgn="base">
              <a:spcBef>
                <a:spcPct val="20000"/>
              </a:spcBef>
              <a:spcAft>
                <a:spcPct val="0"/>
              </a:spcAft>
              <a:defRPr sz="2200" i="1">
                <a:solidFill>
                  <a:srgbClr val="003399"/>
                </a:solidFill>
                <a:latin typeface="+mn-lt"/>
              </a:defRPr>
            </a:lvl4pPr>
            <a:lvl5pPr marL="1524000" algn="l" defTabSz="1014413" rtl="0" fontAlgn="base">
              <a:spcBef>
                <a:spcPct val="20000"/>
              </a:spcBef>
              <a:spcAft>
                <a:spcPct val="0"/>
              </a:spcAft>
              <a:defRPr sz="2000">
                <a:solidFill>
                  <a:srgbClr val="003399"/>
                </a:solidFill>
                <a:latin typeface="+mn-lt"/>
              </a:defRPr>
            </a:lvl5pPr>
            <a:lvl6pPr marL="1981200" algn="l" defTabSz="1014413" rtl="0" fontAlgn="base">
              <a:spcBef>
                <a:spcPct val="20000"/>
              </a:spcBef>
              <a:spcAft>
                <a:spcPct val="0"/>
              </a:spcAft>
              <a:defRPr sz="2000">
                <a:solidFill>
                  <a:srgbClr val="003399"/>
                </a:solidFill>
                <a:latin typeface="+mn-lt"/>
              </a:defRPr>
            </a:lvl6pPr>
            <a:lvl7pPr marL="2438400" algn="l" defTabSz="1014413" rtl="0" fontAlgn="base">
              <a:spcBef>
                <a:spcPct val="20000"/>
              </a:spcBef>
              <a:spcAft>
                <a:spcPct val="0"/>
              </a:spcAft>
              <a:defRPr sz="2000">
                <a:solidFill>
                  <a:srgbClr val="003399"/>
                </a:solidFill>
                <a:latin typeface="+mn-lt"/>
              </a:defRPr>
            </a:lvl7pPr>
            <a:lvl8pPr marL="2895600" algn="l" defTabSz="1014413" rtl="0" fontAlgn="base">
              <a:spcBef>
                <a:spcPct val="20000"/>
              </a:spcBef>
              <a:spcAft>
                <a:spcPct val="0"/>
              </a:spcAft>
              <a:defRPr sz="2000">
                <a:solidFill>
                  <a:srgbClr val="003399"/>
                </a:solidFill>
                <a:latin typeface="+mn-lt"/>
              </a:defRPr>
            </a:lvl8pPr>
            <a:lvl9pPr marL="3352800" algn="l" defTabSz="1014413" rtl="0" fontAlgn="base">
              <a:spcBef>
                <a:spcPct val="20000"/>
              </a:spcBef>
              <a:spcAft>
                <a:spcPct val="0"/>
              </a:spcAft>
              <a:defRPr sz="2000">
                <a:solidFill>
                  <a:srgbClr val="003399"/>
                </a:solidFill>
                <a:latin typeface="+mn-lt"/>
              </a:defRPr>
            </a:lvl9pPr>
          </a:lstStyle>
          <a:p>
            <a:pPr eaLnBrk="1" hangingPunct="1"/>
            <a:r>
              <a:rPr kumimoji="1" lang="en-US" altLang="zh-CN" kern="0" dirty="0"/>
              <a:t>f. Machine Learning on iPhone</a:t>
            </a:r>
            <a:endParaRPr kumimoji="1" lang="zh-CN" altLang="en-US" kern="0" dirty="0"/>
          </a:p>
        </p:txBody>
      </p:sp>
      <p:pic>
        <p:nvPicPr>
          <p:cNvPr id="7" name="图片 6">
            <a:extLst>
              <a:ext uri="{FF2B5EF4-FFF2-40B4-BE49-F238E27FC236}">
                <a16:creationId xmlns:a16="http://schemas.microsoft.com/office/drawing/2014/main" id="{896E5B06-6908-C143-B7F5-384DBB0AA017}"/>
              </a:ext>
            </a:extLst>
          </p:cNvPr>
          <p:cNvPicPr>
            <a:picLocks noChangeAspect="1"/>
          </p:cNvPicPr>
          <p:nvPr/>
        </p:nvPicPr>
        <p:blipFill>
          <a:blip r:embed="rId2"/>
          <a:stretch>
            <a:fillRect/>
          </a:stretch>
        </p:blipFill>
        <p:spPr>
          <a:xfrm>
            <a:off x="607219" y="1694461"/>
            <a:ext cx="2438400" cy="5245100"/>
          </a:xfrm>
          <a:prstGeom prst="rect">
            <a:avLst/>
          </a:prstGeom>
        </p:spPr>
      </p:pic>
      <p:sp>
        <p:nvSpPr>
          <p:cNvPr id="8" name="文本框 7">
            <a:extLst>
              <a:ext uri="{FF2B5EF4-FFF2-40B4-BE49-F238E27FC236}">
                <a16:creationId xmlns:a16="http://schemas.microsoft.com/office/drawing/2014/main" id="{55CA47CE-4F0A-4E45-ABB9-95BA6A070528}"/>
              </a:ext>
            </a:extLst>
          </p:cNvPr>
          <p:cNvSpPr txBox="1"/>
          <p:nvPr/>
        </p:nvSpPr>
        <p:spPr>
          <a:xfrm>
            <a:off x="3366127" y="2049139"/>
            <a:ext cx="5977104" cy="3539430"/>
          </a:xfrm>
          <a:prstGeom prst="rect">
            <a:avLst/>
          </a:prstGeom>
          <a:noFill/>
        </p:spPr>
        <p:txBody>
          <a:bodyPr wrap="square" rtlCol="0">
            <a:spAutoFit/>
          </a:bodyPr>
          <a:lstStyle/>
          <a:p>
            <a:r>
              <a:rPr kumimoji="1" lang="en-US" altLang="zh-CN" sz="2800" dirty="0">
                <a:solidFill>
                  <a:srgbClr val="003399"/>
                </a:solidFill>
                <a:latin typeface="+mn-lt"/>
              </a:rPr>
              <a:t>An iPhone can keep collecting data via BLE, visualizing the data, and recognizing the postures with the data at the same time because of the </a:t>
            </a:r>
            <a:r>
              <a:rPr kumimoji="1" lang="en-US" altLang="zh-CN" sz="2800" dirty="0">
                <a:solidFill>
                  <a:srgbClr val="FF6600"/>
                </a:solidFill>
                <a:latin typeface="+mn-lt"/>
              </a:rPr>
              <a:t>multi-kernel architecture</a:t>
            </a:r>
            <a:r>
              <a:rPr kumimoji="1" lang="en-US" altLang="zh-CN" sz="2800" dirty="0">
                <a:solidFill>
                  <a:srgbClr val="003399"/>
                </a:solidFill>
                <a:latin typeface="+mn-lt"/>
              </a:rPr>
              <a:t> in CPU.</a:t>
            </a:r>
          </a:p>
          <a:p>
            <a:endParaRPr kumimoji="1" lang="en-US" altLang="zh-CN" sz="2800" dirty="0">
              <a:solidFill>
                <a:srgbClr val="003399"/>
              </a:solidFill>
              <a:latin typeface="+mn-lt"/>
            </a:endParaRPr>
          </a:p>
          <a:p>
            <a:r>
              <a:rPr kumimoji="1" lang="en-US" altLang="zh-CN" sz="2800" dirty="0">
                <a:solidFill>
                  <a:srgbClr val="003399"/>
                </a:solidFill>
                <a:latin typeface="+mn-lt"/>
              </a:rPr>
              <a:t>The recognition result will be sent to database as well as the raw data. </a:t>
            </a:r>
            <a:endParaRPr kumimoji="1" lang="zh-CN" altLang="en-US" sz="2800" dirty="0">
              <a:solidFill>
                <a:srgbClr val="003399"/>
              </a:solidFill>
              <a:latin typeface="+mn-lt"/>
            </a:endParaRPr>
          </a:p>
        </p:txBody>
      </p:sp>
    </p:spTree>
    <p:extLst>
      <p:ext uri="{BB962C8B-B14F-4D97-AF65-F5344CB8AC3E}">
        <p14:creationId xmlns:p14="http://schemas.microsoft.com/office/powerpoint/2010/main" val="2140179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0F6F8-A0A9-BD4D-BB28-3BD13354CF37}"/>
              </a:ext>
            </a:extLst>
          </p:cNvPr>
          <p:cNvSpPr>
            <a:spLocks noGrp="1"/>
          </p:cNvSpPr>
          <p:nvPr>
            <p:ph type="title"/>
          </p:nvPr>
        </p:nvSpPr>
        <p:spPr>
          <a:xfrm>
            <a:off x="147240" y="240193"/>
            <a:ext cx="9189245" cy="1266825"/>
          </a:xfrm>
        </p:spPr>
        <p:txBody>
          <a:bodyPr/>
          <a:lstStyle/>
          <a:p>
            <a:r>
              <a:rPr kumimoji="1" lang="en-US" altLang="zh-CN" dirty="0"/>
              <a:t>6. Medical</a:t>
            </a:r>
            <a:r>
              <a:rPr kumimoji="1" lang="zh-CN" altLang="en-US" dirty="0"/>
              <a:t> </a:t>
            </a:r>
            <a:r>
              <a:rPr kumimoji="1" lang="en-US" altLang="zh-CN" dirty="0"/>
              <a:t>Auxiliary Analysis Platform</a:t>
            </a:r>
            <a:endParaRPr kumimoji="1" lang="zh-CN" altLang="en-US" dirty="0"/>
          </a:p>
        </p:txBody>
      </p:sp>
      <p:sp>
        <p:nvSpPr>
          <p:cNvPr id="4" name="灯片编号占位符 3">
            <a:extLst>
              <a:ext uri="{FF2B5EF4-FFF2-40B4-BE49-F238E27FC236}">
                <a16:creationId xmlns:a16="http://schemas.microsoft.com/office/drawing/2014/main" id="{D8A3E182-BD3D-B044-B0E4-EFB2A20DC780}"/>
              </a:ext>
            </a:extLst>
          </p:cNvPr>
          <p:cNvSpPr>
            <a:spLocks noGrp="1"/>
          </p:cNvSpPr>
          <p:nvPr>
            <p:ph type="sldNum" sz="quarter" idx="11"/>
          </p:nvPr>
        </p:nvSpPr>
        <p:spPr/>
        <p:txBody>
          <a:bodyPr/>
          <a:lstStyle/>
          <a:p>
            <a:fld id="{FDAFAA84-93FD-4C2C-AE46-F7D42BEF3958}" type="slidenum">
              <a:rPr lang="en-GB" smtClean="0"/>
              <a:pPr/>
              <a:t>29</a:t>
            </a:fld>
            <a:endParaRPr lang="en-GB" sz="1600" dirty="0">
              <a:solidFill>
                <a:schemeClr val="tx1"/>
              </a:solidFill>
            </a:endParaRPr>
          </a:p>
        </p:txBody>
      </p:sp>
      <p:pic>
        <p:nvPicPr>
          <p:cNvPr id="5" name="图片 4">
            <a:extLst>
              <a:ext uri="{FF2B5EF4-FFF2-40B4-BE49-F238E27FC236}">
                <a16:creationId xmlns:a16="http://schemas.microsoft.com/office/drawing/2014/main" id="{F32847DB-527E-D54A-9342-7EE696FBCD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1631" y="1359695"/>
            <a:ext cx="4390232" cy="2743895"/>
          </a:xfrm>
          <a:prstGeom prst="rect">
            <a:avLst/>
          </a:prstGeom>
          <a:ln>
            <a:solidFill>
              <a:schemeClr val="tx1"/>
            </a:solidFill>
          </a:ln>
        </p:spPr>
      </p:pic>
      <p:sp>
        <p:nvSpPr>
          <p:cNvPr id="7" name="文本框 6">
            <a:extLst>
              <a:ext uri="{FF2B5EF4-FFF2-40B4-BE49-F238E27FC236}">
                <a16:creationId xmlns:a16="http://schemas.microsoft.com/office/drawing/2014/main" id="{B9DFAF72-7AAC-814A-AFDF-96C7CD510313}"/>
              </a:ext>
            </a:extLst>
          </p:cNvPr>
          <p:cNvSpPr txBox="1"/>
          <p:nvPr/>
        </p:nvSpPr>
        <p:spPr>
          <a:xfrm>
            <a:off x="343044" y="4589677"/>
            <a:ext cx="9341643" cy="2677656"/>
          </a:xfrm>
          <a:prstGeom prst="rect">
            <a:avLst/>
          </a:prstGeom>
          <a:noFill/>
        </p:spPr>
        <p:txBody>
          <a:bodyPr wrap="square" rtlCol="0">
            <a:spAutoFit/>
          </a:bodyPr>
          <a:lstStyle/>
          <a:p>
            <a:r>
              <a:rPr kumimoji="1" lang="en-US" altLang="zh-CN" dirty="0">
                <a:solidFill>
                  <a:srgbClr val="003399"/>
                </a:solidFill>
                <a:latin typeface="Arial" panose="020B0604020202020204" pitchFamily="34" charset="0"/>
                <a:cs typeface="Arial" panose="020B0604020202020204" pitchFamily="34" charset="0"/>
              </a:rPr>
              <a:t>Deployed a web page based on </a:t>
            </a:r>
            <a:r>
              <a:rPr kumimoji="1" lang="en-US" altLang="zh-CN" dirty="0">
                <a:solidFill>
                  <a:srgbClr val="FF6600"/>
                </a:solidFill>
                <a:latin typeface="Arial" panose="020B0604020202020204" pitchFamily="34" charset="0"/>
                <a:cs typeface="Arial" panose="020B0604020202020204" pitchFamily="34" charset="0"/>
              </a:rPr>
              <a:t>Tomcat</a:t>
            </a:r>
            <a:r>
              <a:rPr kumimoji="1" lang="en-US" altLang="zh-CN" dirty="0">
                <a:solidFill>
                  <a:srgbClr val="003399"/>
                </a:solidFill>
                <a:latin typeface="Arial" panose="020B0604020202020204" pitchFamily="34" charset="0"/>
                <a:cs typeface="Arial" panose="020B0604020202020204" pitchFamily="34" charset="0"/>
              </a:rPr>
              <a:t> container in personal </a:t>
            </a:r>
            <a:r>
              <a:rPr kumimoji="1" lang="en-US" altLang="zh-CN" dirty="0">
                <a:solidFill>
                  <a:srgbClr val="FF6600"/>
                </a:solidFill>
                <a:latin typeface="Arial" panose="020B0604020202020204" pitchFamily="34" charset="0"/>
                <a:cs typeface="Arial" panose="020B0604020202020204" pitchFamily="34" charset="0"/>
              </a:rPr>
              <a:t>server</a:t>
            </a:r>
            <a:r>
              <a:rPr kumimoji="1" lang="en-US" altLang="zh-CN" dirty="0">
                <a:solidFill>
                  <a:srgbClr val="003399"/>
                </a:solidFill>
                <a:latin typeface="Arial" panose="020B0604020202020204" pitchFamily="34" charset="0"/>
                <a:cs typeface="Arial" panose="020B0604020202020204" pitchFamily="34" charset="0"/>
              </a:rPr>
              <a:t>. The back-end system in server is based on </a:t>
            </a:r>
            <a:r>
              <a:rPr kumimoji="1" lang="en-US" altLang="zh-CN" dirty="0">
                <a:solidFill>
                  <a:srgbClr val="FF6600"/>
                </a:solidFill>
                <a:latin typeface="Arial" panose="020B0604020202020204" pitchFamily="34" charset="0"/>
                <a:cs typeface="Arial" panose="020B0604020202020204" pitchFamily="34" charset="0"/>
              </a:rPr>
              <a:t>Spring</a:t>
            </a:r>
            <a:r>
              <a:rPr kumimoji="1" lang="en-US" altLang="zh-CN" dirty="0">
                <a:solidFill>
                  <a:srgbClr val="003399"/>
                </a:solidFill>
                <a:latin typeface="Arial" panose="020B0604020202020204" pitchFamily="34" charset="0"/>
                <a:cs typeface="Arial" panose="020B0604020202020204" pitchFamily="34" charset="0"/>
              </a:rPr>
              <a:t> </a:t>
            </a:r>
            <a:r>
              <a:rPr kumimoji="1" lang="en-US" altLang="zh-CN" dirty="0">
                <a:solidFill>
                  <a:srgbClr val="FF6600"/>
                </a:solidFill>
                <a:latin typeface="Arial" panose="020B0604020202020204" pitchFamily="34" charset="0"/>
                <a:cs typeface="Arial" panose="020B0604020202020204" pitchFamily="34" charset="0"/>
              </a:rPr>
              <a:t>framework</a:t>
            </a:r>
            <a:r>
              <a:rPr kumimoji="1" lang="en-US" altLang="zh-CN" dirty="0">
                <a:solidFill>
                  <a:srgbClr val="003399"/>
                </a:solidFill>
                <a:latin typeface="Arial" panose="020B0604020202020204" pitchFamily="34" charset="0"/>
                <a:cs typeface="Arial" panose="020B0604020202020204" pitchFamily="34" charset="0"/>
              </a:rPr>
              <a:t>. The fond-end interface contains </a:t>
            </a:r>
            <a:r>
              <a:rPr kumimoji="1" lang="en-US" altLang="zh-CN" dirty="0" err="1">
                <a:solidFill>
                  <a:srgbClr val="FF6600"/>
                </a:solidFill>
                <a:latin typeface="Arial" panose="020B0604020202020204" pitchFamily="34" charset="0"/>
                <a:cs typeface="Arial" panose="020B0604020202020204" pitchFamily="34" charset="0"/>
              </a:rPr>
              <a:t>Html+CSS+JavaScript</a:t>
            </a:r>
            <a:r>
              <a:rPr kumimoji="1" lang="en-US" altLang="zh-CN" dirty="0">
                <a:solidFill>
                  <a:srgbClr val="003399"/>
                </a:solidFill>
                <a:latin typeface="Arial" panose="020B0604020202020204" pitchFamily="34" charset="0"/>
                <a:cs typeface="Arial" panose="020B0604020202020204" pitchFamily="34" charset="0"/>
              </a:rPr>
              <a:t>.</a:t>
            </a:r>
          </a:p>
          <a:p>
            <a:endParaRPr kumimoji="1" lang="en-US" altLang="zh-CN" dirty="0">
              <a:solidFill>
                <a:srgbClr val="003399"/>
              </a:solidFill>
              <a:latin typeface="Arial" panose="020B0604020202020204" pitchFamily="34" charset="0"/>
              <a:cs typeface="Arial" panose="020B0604020202020204" pitchFamily="34" charset="0"/>
            </a:endParaRPr>
          </a:p>
          <a:p>
            <a:r>
              <a:rPr kumimoji="1" lang="en-US" altLang="zh-CN" dirty="0">
                <a:solidFill>
                  <a:srgbClr val="003399"/>
                </a:solidFill>
                <a:latin typeface="Arial" panose="020B0604020202020204" pitchFamily="34" charset="0"/>
                <a:cs typeface="Arial" panose="020B0604020202020204" pitchFamily="34" charset="0"/>
              </a:rPr>
              <a:t>The left web is a </a:t>
            </a:r>
            <a:r>
              <a:rPr kumimoji="1" lang="en-US" altLang="zh-CN" dirty="0">
                <a:solidFill>
                  <a:srgbClr val="FF6600"/>
                </a:solidFill>
                <a:latin typeface="Arial" panose="020B0604020202020204" pitchFamily="34" charset="0"/>
                <a:cs typeface="Arial" panose="020B0604020202020204" pitchFamily="34" charset="0"/>
              </a:rPr>
              <a:t>login interface </a:t>
            </a:r>
            <a:r>
              <a:rPr kumimoji="1" lang="en-US" altLang="zh-CN" dirty="0">
                <a:solidFill>
                  <a:srgbClr val="003399"/>
                </a:solidFill>
                <a:latin typeface="Arial" panose="020B0604020202020204" pitchFamily="34" charset="0"/>
                <a:cs typeface="Arial" panose="020B0604020202020204" pitchFamily="34" charset="0"/>
              </a:rPr>
              <a:t>for verifying visitors’ identities.</a:t>
            </a:r>
            <a:r>
              <a:rPr kumimoji="1" lang="en-US" altLang="zh-CN" dirty="0">
                <a:solidFill>
                  <a:srgbClr val="FF6600"/>
                </a:solidFill>
                <a:latin typeface="Arial" panose="020B0604020202020204" pitchFamily="34" charset="0"/>
                <a:cs typeface="Arial" panose="020B0604020202020204" pitchFamily="34" charset="0"/>
              </a:rPr>
              <a:t> </a:t>
            </a:r>
          </a:p>
          <a:p>
            <a:r>
              <a:rPr kumimoji="1" lang="en-US" altLang="zh-CN" dirty="0">
                <a:solidFill>
                  <a:srgbClr val="003399"/>
                </a:solidFill>
                <a:latin typeface="Arial" panose="020B0604020202020204" pitchFamily="34" charset="0"/>
                <a:cs typeface="Arial" panose="020B0604020202020204" pitchFamily="34" charset="0"/>
              </a:rPr>
              <a:t>The right is an </a:t>
            </a:r>
            <a:r>
              <a:rPr kumimoji="1" lang="en-US" altLang="zh-CN" dirty="0">
                <a:solidFill>
                  <a:srgbClr val="FF6600"/>
                </a:solidFill>
                <a:latin typeface="Arial" panose="020B0604020202020204" pitchFamily="34" charset="0"/>
                <a:cs typeface="Arial" panose="020B0604020202020204" pitchFamily="34" charset="0"/>
              </a:rPr>
              <a:t>auxiliary analysis </a:t>
            </a:r>
            <a:r>
              <a:rPr kumimoji="1" lang="en-US" altLang="zh-CN" dirty="0">
                <a:solidFill>
                  <a:srgbClr val="003399"/>
                </a:solidFill>
                <a:latin typeface="Arial" panose="020B0604020202020204" pitchFamily="34" charset="0"/>
                <a:cs typeface="Arial" panose="020B0604020202020204" pitchFamily="34" charset="0"/>
              </a:rPr>
              <a:t>platform</a:t>
            </a:r>
            <a:r>
              <a:rPr kumimoji="1" lang="zh-CN" altLang="en-US" dirty="0">
                <a:solidFill>
                  <a:srgbClr val="003399"/>
                </a:solidFill>
                <a:latin typeface="Arial" panose="020B0604020202020204" pitchFamily="34" charset="0"/>
                <a:cs typeface="Arial" panose="020B0604020202020204" pitchFamily="34" charset="0"/>
              </a:rPr>
              <a:t> </a:t>
            </a:r>
            <a:r>
              <a:rPr kumimoji="1" lang="en-US" altLang="zh-CN" dirty="0">
                <a:solidFill>
                  <a:srgbClr val="003399"/>
                </a:solidFill>
                <a:latin typeface="Arial" panose="020B0604020202020204" pitchFamily="34" charset="0"/>
                <a:cs typeface="Arial" panose="020B0604020202020204" pitchFamily="34" charset="0"/>
              </a:rPr>
              <a:t>for visualizing the statistic data of patients.</a:t>
            </a:r>
            <a:endParaRPr kumimoji="1" lang="zh-CN" altLang="en-US" dirty="0">
              <a:solidFill>
                <a:srgbClr val="003399"/>
              </a:solidFill>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84EF9CAA-821F-894D-8AE8-01248AD77FC3}"/>
              </a:ext>
            </a:extLst>
          </p:cNvPr>
          <p:cNvPicPr>
            <a:picLocks noChangeAspect="1"/>
          </p:cNvPicPr>
          <p:nvPr/>
        </p:nvPicPr>
        <p:blipFill>
          <a:blip r:embed="rId3"/>
          <a:stretch>
            <a:fillRect/>
          </a:stretch>
        </p:blipFill>
        <p:spPr>
          <a:xfrm>
            <a:off x="5001420" y="1359694"/>
            <a:ext cx="4390232" cy="2743895"/>
          </a:xfrm>
          <a:prstGeom prst="rect">
            <a:avLst/>
          </a:prstGeom>
          <a:ln>
            <a:solidFill>
              <a:schemeClr val="tx1"/>
            </a:solidFill>
          </a:ln>
        </p:spPr>
      </p:pic>
    </p:spTree>
    <p:extLst>
      <p:ext uri="{BB962C8B-B14F-4D97-AF65-F5344CB8AC3E}">
        <p14:creationId xmlns:p14="http://schemas.microsoft.com/office/powerpoint/2010/main" val="383103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A61E48-0582-5C41-817A-873207EE6183}"/>
              </a:ext>
            </a:extLst>
          </p:cNvPr>
          <p:cNvSpPr>
            <a:spLocks noGrp="1"/>
          </p:cNvSpPr>
          <p:nvPr>
            <p:ph type="title"/>
          </p:nvPr>
        </p:nvSpPr>
        <p:spPr>
          <a:xfrm>
            <a:off x="275431" y="445294"/>
            <a:ext cx="6674643" cy="580231"/>
          </a:xfrm>
        </p:spPr>
        <p:txBody>
          <a:bodyPr/>
          <a:lstStyle/>
          <a:p>
            <a:r>
              <a:rPr kumimoji="1" lang="en" altLang="zh-CN" sz="2800" dirty="0"/>
              <a:t>Adolescent Idiopathic Scoliosis</a:t>
            </a:r>
            <a:endParaRPr kumimoji="1" lang="zh-CN" altLang="en-US" sz="2800" dirty="0"/>
          </a:p>
        </p:txBody>
      </p:sp>
      <p:sp>
        <p:nvSpPr>
          <p:cNvPr id="4" name="灯片编号占位符 3">
            <a:extLst>
              <a:ext uri="{FF2B5EF4-FFF2-40B4-BE49-F238E27FC236}">
                <a16:creationId xmlns:a16="http://schemas.microsoft.com/office/drawing/2014/main" id="{8B191F19-45BE-CE44-A83E-EAA3353F448C}"/>
              </a:ext>
            </a:extLst>
          </p:cNvPr>
          <p:cNvSpPr>
            <a:spLocks noGrp="1"/>
          </p:cNvSpPr>
          <p:nvPr>
            <p:ph type="sldNum" sz="quarter" idx="11"/>
          </p:nvPr>
        </p:nvSpPr>
        <p:spPr/>
        <p:txBody>
          <a:bodyPr/>
          <a:lstStyle/>
          <a:p>
            <a:fld id="{FDAFAA84-93FD-4C2C-AE46-F7D42BEF3958}" type="slidenum">
              <a:rPr lang="en-GB" smtClean="0"/>
              <a:pPr/>
              <a:t>3</a:t>
            </a:fld>
            <a:endParaRPr lang="en-GB" sz="1600" dirty="0">
              <a:solidFill>
                <a:schemeClr val="tx1"/>
              </a:solidFill>
            </a:endParaRPr>
          </a:p>
        </p:txBody>
      </p:sp>
      <p:sp>
        <p:nvSpPr>
          <p:cNvPr id="5" name="标题 1">
            <a:extLst>
              <a:ext uri="{FF2B5EF4-FFF2-40B4-BE49-F238E27FC236}">
                <a16:creationId xmlns:a16="http://schemas.microsoft.com/office/drawing/2014/main" id="{D1F7B86F-CCD2-6645-ABC2-B8A08DBD7BE6}"/>
              </a:ext>
            </a:extLst>
          </p:cNvPr>
          <p:cNvSpPr txBox="1">
            <a:spLocks/>
          </p:cNvSpPr>
          <p:nvPr/>
        </p:nvSpPr>
        <p:spPr bwMode="auto">
          <a:xfrm>
            <a:off x="275431" y="3570459"/>
            <a:ext cx="6674643" cy="58023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lvl1pPr algn="l" defTabSz="1014413" rtl="0" fontAlgn="base">
              <a:spcBef>
                <a:spcPct val="0"/>
              </a:spcBef>
              <a:spcAft>
                <a:spcPct val="0"/>
              </a:spcAft>
              <a:defRPr sz="3500" b="1">
                <a:solidFill>
                  <a:srgbClr val="FF6600"/>
                </a:solidFill>
                <a:latin typeface="+mj-lt"/>
                <a:ea typeface="+mj-ea"/>
                <a:cs typeface="+mj-cs"/>
              </a:defRPr>
            </a:lvl1pPr>
            <a:lvl2pPr algn="l" defTabSz="1014413" rtl="0" fontAlgn="base">
              <a:spcBef>
                <a:spcPct val="0"/>
              </a:spcBef>
              <a:spcAft>
                <a:spcPct val="0"/>
              </a:spcAft>
              <a:defRPr sz="3500" b="1">
                <a:solidFill>
                  <a:srgbClr val="FF6600"/>
                </a:solidFill>
                <a:latin typeface="Arial" charset="0"/>
              </a:defRPr>
            </a:lvl2pPr>
            <a:lvl3pPr algn="l" defTabSz="1014413" rtl="0" fontAlgn="base">
              <a:spcBef>
                <a:spcPct val="0"/>
              </a:spcBef>
              <a:spcAft>
                <a:spcPct val="0"/>
              </a:spcAft>
              <a:defRPr sz="3500" b="1">
                <a:solidFill>
                  <a:srgbClr val="FF6600"/>
                </a:solidFill>
                <a:latin typeface="Arial" charset="0"/>
              </a:defRPr>
            </a:lvl3pPr>
            <a:lvl4pPr algn="l" defTabSz="1014413" rtl="0" fontAlgn="base">
              <a:spcBef>
                <a:spcPct val="0"/>
              </a:spcBef>
              <a:spcAft>
                <a:spcPct val="0"/>
              </a:spcAft>
              <a:defRPr sz="3500" b="1">
                <a:solidFill>
                  <a:srgbClr val="FF6600"/>
                </a:solidFill>
                <a:latin typeface="Arial" charset="0"/>
              </a:defRPr>
            </a:lvl4pPr>
            <a:lvl5pPr algn="l" defTabSz="1014413" rtl="0" fontAlgn="base">
              <a:spcBef>
                <a:spcPct val="0"/>
              </a:spcBef>
              <a:spcAft>
                <a:spcPct val="0"/>
              </a:spcAft>
              <a:defRPr sz="3500" b="1">
                <a:solidFill>
                  <a:srgbClr val="FF6600"/>
                </a:solidFill>
                <a:latin typeface="Arial" charset="0"/>
              </a:defRPr>
            </a:lvl5pPr>
            <a:lvl6pPr marL="457200" algn="l" defTabSz="1014413" rtl="0" fontAlgn="base">
              <a:spcBef>
                <a:spcPct val="0"/>
              </a:spcBef>
              <a:spcAft>
                <a:spcPct val="0"/>
              </a:spcAft>
              <a:defRPr sz="3500" b="1">
                <a:solidFill>
                  <a:srgbClr val="FF6600"/>
                </a:solidFill>
                <a:latin typeface="Arial" charset="0"/>
              </a:defRPr>
            </a:lvl6pPr>
            <a:lvl7pPr marL="914400" algn="l" defTabSz="1014413" rtl="0" fontAlgn="base">
              <a:spcBef>
                <a:spcPct val="0"/>
              </a:spcBef>
              <a:spcAft>
                <a:spcPct val="0"/>
              </a:spcAft>
              <a:defRPr sz="3500" b="1">
                <a:solidFill>
                  <a:srgbClr val="FF6600"/>
                </a:solidFill>
                <a:latin typeface="Arial" charset="0"/>
              </a:defRPr>
            </a:lvl7pPr>
            <a:lvl8pPr marL="1371600" algn="l" defTabSz="1014413" rtl="0" fontAlgn="base">
              <a:spcBef>
                <a:spcPct val="0"/>
              </a:spcBef>
              <a:spcAft>
                <a:spcPct val="0"/>
              </a:spcAft>
              <a:defRPr sz="3500" b="1">
                <a:solidFill>
                  <a:srgbClr val="FF6600"/>
                </a:solidFill>
                <a:latin typeface="Arial" charset="0"/>
              </a:defRPr>
            </a:lvl8pPr>
            <a:lvl9pPr marL="1828800" algn="l" defTabSz="1014413" rtl="0" fontAlgn="base">
              <a:spcBef>
                <a:spcPct val="0"/>
              </a:spcBef>
              <a:spcAft>
                <a:spcPct val="0"/>
              </a:spcAft>
              <a:defRPr sz="3500" b="1">
                <a:solidFill>
                  <a:srgbClr val="FF6600"/>
                </a:solidFill>
                <a:latin typeface="Arial" charset="0"/>
              </a:defRPr>
            </a:lvl9pPr>
          </a:lstStyle>
          <a:p>
            <a:pPr eaLnBrk="1" hangingPunct="1"/>
            <a:r>
              <a:rPr kumimoji="1" lang="en-US" altLang="zh-CN" sz="2800" kern="0" dirty="0"/>
              <a:t>Brace Therapy for AIS patients</a:t>
            </a:r>
            <a:endParaRPr kumimoji="1" lang="zh-CN" altLang="en-US" sz="2800" kern="0" dirty="0"/>
          </a:p>
        </p:txBody>
      </p:sp>
      <p:pic>
        <p:nvPicPr>
          <p:cNvPr id="1026" name="Picture 2" descr="Adolescent Idiopathic Scoliosis – Dr. Ashish Ranade">
            <a:extLst>
              <a:ext uri="{FF2B5EF4-FFF2-40B4-BE49-F238E27FC236}">
                <a16:creationId xmlns:a16="http://schemas.microsoft.com/office/drawing/2014/main" id="{5512FC5A-9D3F-D046-8132-D399CBAD4CA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219031" y="1131094"/>
            <a:ext cx="3853657" cy="28240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me patient as on Fig. 18 with changed brace pattern. After 6 months... |  Download Scientific Diagram">
            <a:extLst>
              <a:ext uri="{FF2B5EF4-FFF2-40B4-BE49-F238E27FC236}">
                <a16:creationId xmlns:a16="http://schemas.microsoft.com/office/drawing/2014/main" id="{AC8310E9-647C-E043-BEA9-42BEA37354A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80609" y="3817593"/>
            <a:ext cx="2730500" cy="29845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C21FDEBE-30AC-FF4A-AE64-805043B6E472}"/>
              </a:ext>
            </a:extLst>
          </p:cNvPr>
          <p:cNvSpPr/>
          <p:nvPr/>
        </p:nvSpPr>
        <p:spPr>
          <a:xfrm>
            <a:off x="275430" y="1083093"/>
            <a:ext cx="6164065" cy="2554545"/>
          </a:xfrm>
          <a:prstGeom prst="rect">
            <a:avLst/>
          </a:prstGeom>
        </p:spPr>
        <p:txBody>
          <a:bodyPr wrap="square">
            <a:spAutoFit/>
          </a:bodyPr>
          <a:lstStyle/>
          <a:p>
            <a:r>
              <a:rPr lang="en" altLang="zh-CN" sz="2000" dirty="0">
                <a:solidFill>
                  <a:srgbClr val="003399"/>
                </a:solidFill>
                <a:latin typeface="Helvetica" pitchFamily="2" charset="0"/>
              </a:rPr>
              <a:t>Adolescent Idiopathic Scoliosis (AIS) is a skeletal and muscular disorder of unknown etiology that occurs during preadolescence or before skeletal growth and maturation, mostly in females aged 10 to 18 years [1]. </a:t>
            </a:r>
          </a:p>
          <a:p>
            <a:r>
              <a:rPr lang="en" altLang="zh-CN" sz="2000" dirty="0">
                <a:solidFill>
                  <a:srgbClr val="003399"/>
                </a:solidFill>
                <a:latin typeface="Helvetica" pitchFamily="2" charset="0"/>
              </a:rPr>
              <a:t>AIS can cause significant physical and psychological damage to the young person, with the most easily detectable and most concerning physical deformities.</a:t>
            </a:r>
            <a:endParaRPr lang="en" altLang="zh-CN" sz="2000" dirty="0">
              <a:solidFill>
                <a:srgbClr val="003399"/>
              </a:solidFill>
              <a:effectLst/>
              <a:latin typeface="Helvetica" pitchFamily="2" charset="0"/>
            </a:endParaRPr>
          </a:p>
        </p:txBody>
      </p:sp>
      <p:sp>
        <p:nvSpPr>
          <p:cNvPr id="8" name="矩形 7">
            <a:extLst>
              <a:ext uri="{FF2B5EF4-FFF2-40B4-BE49-F238E27FC236}">
                <a16:creationId xmlns:a16="http://schemas.microsoft.com/office/drawing/2014/main" id="{33A54D96-005E-E644-932A-9FC54F9DC9D3}"/>
              </a:ext>
            </a:extLst>
          </p:cNvPr>
          <p:cNvSpPr/>
          <p:nvPr/>
        </p:nvSpPr>
        <p:spPr>
          <a:xfrm>
            <a:off x="303412" y="4147121"/>
            <a:ext cx="6136083" cy="2862322"/>
          </a:xfrm>
          <a:prstGeom prst="rect">
            <a:avLst/>
          </a:prstGeom>
        </p:spPr>
        <p:txBody>
          <a:bodyPr wrap="square">
            <a:spAutoFit/>
          </a:bodyPr>
          <a:lstStyle/>
          <a:p>
            <a:r>
              <a:rPr lang="en" altLang="zh-CN" sz="2000" dirty="0">
                <a:solidFill>
                  <a:srgbClr val="003399"/>
                </a:solidFill>
                <a:latin typeface="+mn-lt"/>
              </a:rPr>
              <a:t>Bracing has been used in the treatment of AIS for centuries. The goal of brace treatment for AIS is to halt the progression of a curve and to improve cosmetic appearance in accordance with maintaining whole body alignment and balance during a period of growth</a:t>
            </a:r>
            <a:r>
              <a:rPr lang="zh-CN" altLang="en-US" sz="2000" dirty="0">
                <a:solidFill>
                  <a:srgbClr val="003399"/>
                </a:solidFill>
                <a:latin typeface="+mn-lt"/>
              </a:rPr>
              <a:t> </a:t>
            </a:r>
            <a:r>
              <a:rPr lang="en-US" altLang="zh-CN" sz="2000" dirty="0">
                <a:solidFill>
                  <a:srgbClr val="003399"/>
                </a:solidFill>
                <a:latin typeface="+mn-lt"/>
              </a:rPr>
              <a:t>[2]</a:t>
            </a:r>
            <a:r>
              <a:rPr lang="en" altLang="zh-CN" sz="2000" dirty="0">
                <a:solidFill>
                  <a:srgbClr val="003399"/>
                </a:solidFill>
                <a:latin typeface="+mn-lt"/>
              </a:rPr>
              <a:t>. </a:t>
            </a:r>
          </a:p>
          <a:p>
            <a:r>
              <a:rPr lang="en" altLang="zh-CN" sz="2000" dirty="0">
                <a:solidFill>
                  <a:srgbClr val="003399"/>
                </a:solidFill>
                <a:latin typeface="Arial" panose="020B0604020202020204" pitchFamily="34" charset="0"/>
                <a:cs typeface="Arial" panose="020B0604020202020204" pitchFamily="34" charset="0"/>
              </a:rPr>
              <a:t>However, traditional brace therapy has limitation in dynamic evaluation of patient state.</a:t>
            </a:r>
          </a:p>
          <a:p>
            <a:endParaRPr lang="zh-CN" altLang="en-US" sz="2000" dirty="0">
              <a:solidFill>
                <a:srgbClr val="003399"/>
              </a:solidFill>
              <a:latin typeface="+mn-lt"/>
            </a:endParaRPr>
          </a:p>
        </p:txBody>
      </p:sp>
      <p:sp>
        <p:nvSpPr>
          <p:cNvPr id="3" name="文本框 2">
            <a:extLst>
              <a:ext uri="{FF2B5EF4-FFF2-40B4-BE49-F238E27FC236}">
                <a16:creationId xmlns:a16="http://schemas.microsoft.com/office/drawing/2014/main" id="{FD4DA5FD-F478-F442-99BA-CE8A4797DF85}"/>
              </a:ext>
            </a:extLst>
          </p:cNvPr>
          <p:cNvSpPr txBox="1"/>
          <p:nvPr/>
        </p:nvSpPr>
        <p:spPr>
          <a:xfrm>
            <a:off x="341313" y="6762834"/>
            <a:ext cx="9001918" cy="723275"/>
          </a:xfrm>
          <a:prstGeom prst="rect">
            <a:avLst/>
          </a:prstGeom>
          <a:noFill/>
        </p:spPr>
        <p:txBody>
          <a:bodyPr wrap="square" rtlCol="0">
            <a:spAutoFit/>
          </a:bodyPr>
          <a:lstStyle/>
          <a:p>
            <a:r>
              <a:rPr lang="en" altLang="zh-CN" sz="1050" dirty="0">
                <a:solidFill>
                  <a:srgbClr val="003399"/>
                </a:solidFill>
              </a:rPr>
              <a:t>[1] </a:t>
            </a:r>
            <a:r>
              <a:rPr lang="en" altLang="zh-CN" sz="1050" dirty="0" err="1">
                <a:solidFill>
                  <a:srgbClr val="003399"/>
                </a:solidFill>
              </a:rPr>
              <a:t>Negrini</a:t>
            </a:r>
            <a:r>
              <a:rPr lang="en" altLang="zh-CN" sz="1050" dirty="0">
                <a:solidFill>
                  <a:srgbClr val="003399"/>
                </a:solidFill>
              </a:rPr>
              <a:t>, Stefano, et al. "2016 SOSORT guidelines: </a:t>
            </a:r>
            <a:r>
              <a:rPr lang="en" altLang="zh-CN" sz="1050" dirty="0" err="1">
                <a:solidFill>
                  <a:srgbClr val="003399"/>
                </a:solidFill>
              </a:rPr>
              <a:t>orthopaedic</a:t>
            </a:r>
            <a:r>
              <a:rPr lang="en" altLang="zh-CN" sz="1050" dirty="0">
                <a:solidFill>
                  <a:srgbClr val="003399"/>
                </a:solidFill>
              </a:rPr>
              <a:t> and rehabilitation treatment of idiopathic scoliosis during growth." </a:t>
            </a:r>
            <a:r>
              <a:rPr lang="en" altLang="zh-CN" sz="1050" i="1" dirty="0">
                <a:solidFill>
                  <a:srgbClr val="003399"/>
                </a:solidFill>
              </a:rPr>
              <a:t>Scoliosis and spinal disorders</a:t>
            </a:r>
            <a:r>
              <a:rPr lang="en" altLang="zh-CN" sz="1050" dirty="0">
                <a:solidFill>
                  <a:srgbClr val="003399"/>
                </a:solidFill>
              </a:rPr>
              <a:t> 13.1 (2018): 1-48.</a:t>
            </a:r>
          </a:p>
          <a:p>
            <a:r>
              <a:rPr kumimoji="1" lang="en" altLang="zh-CN" sz="1000" dirty="0">
                <a:solidFill>
                  <a:srgbClr val="003399"/>
                </a:solidFill>
              </a:rPr>
              <a:t>[2] W. J. Shaughnessy, “Advances in scoliosis brace treatment for </a:t>
            </a:r>
            <a:r>
              <a:rPr kumimoji="1" lang="en" altLang="zh-CN" sz="1000" dirty="0" err="1">
                <a:solidFill>
                  <a:srgbClr val="003399"/>
                </a:solidFill>
              </a:rPr>
              <a:t>adolescentidiopathic</a:t>
            </a:r>
            <a:r>
              <a:rPr kumimoji="1" lang="en" altLang="zh-CN" sz="1000" dirty="0">
                <a:solidFill>
                  <a:srgbClr val="003399"/>
                </a:solidFill>
              </a:rPr>
              <a:t> scoliosis”, Orthopedic Clinics of North America, vol. 38, no. 4, pp. 469–475, 2007.</a:t>
            </a:r>
          </a:p>
          <a:p>
            <a:endParaRPr kumimoji="1" lang="zh-CN" altLang="en-US" sz="1000" dirty="0">
              <a:solidFill>
                <a:srgbClr val="003399"/>
              </a:solidFill>
            </a:endParaRPr>
          </a:p>
        </p:txBody>
      </p:sp>
    </p:spTree>
    <p:extLst>
      <p:ext uri="{BB962C8B-B14F-4D97-AF65-F5344CB8AC3E}">
        <p14:creationId xmlns:p14="http://schemas.microsoft.com/office/powerpoint/2010/main" val="1739590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EE7B6-070E-4A71-863E-97EA2A58BF85}"/>
              </a:ext>
            </a:extLst>
          </p:cNvPr>
          <p:cNvSpPr>
            <a:spLocks noGrp="1"/>
          </p:cNvSpPr>
          <p:nvPr>
            <p:ph type="ctrTitle"/>
          </p:nvPr>
        </p:nvSpPr>
        <p:spPr/>
        <p:txBody>
          <a:bodyPr/>
          <a:lstStyle/>
          <a:p>
            <a:r>
              <a:rPr lang="en-US" altLang="zh-CN" sz="4400" dirty="0"/>
              <a:t>5. Conclusions</a:t>
            </a:r>
            <a:endParaRPr lang="zh-CN" altLang="en-US" sz="4400" dirty="0"/>
          </a:p>
        </p:txBody>
      </p:sp>
    </p:spTree>
    <p:extLst>
      <p:ext uri="{BB962C8B-B14F-4D97-AF65-F5344CB8AC3E}">
        <p14:creationId xmlns:p14="http://schemas.microsoft.com/office/powerpoint/2010/main" val="3399487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D74F013-0D51-CB49-9B1F-FA3292895B5A}"/>
              </a:ext>
            </a:extLst>
          </p:cNvPr>
          <p:cNvSpPr>
            <a:spLocks noGrp="1"/>
          </p:cNvSpPr>
          <p:nvPr>
            <p:ph type="sldNum" sz="quarter" idx="11"/>
          </p:nvPr>
        </p:nvSpPr>
        <p:spPr/>
        <p:txBody>
          <a:bodyPr/>
          <a:lstStyle/>
          <a:p>
            <a:fld id="{FDAFAA84-93FD-4C2C-AE46-F7D42BEF3958}" type="slidenum">
              <a:rPr lang="en-GB" smtClean="0"/>
              <a:pPr/>
              <a:t>31</a:t>
            </a:fld>
            <a:endParaRPr lang="en-GB" sz="1600" dirty="0">
              <a:solidFill>
                <a:schemeClr val="tx1"/>
              </a:solidFill>
            </a:endParaRPr>
          </a:p>
        </p:txBody>
      </p:sp>
      <p:sp>
        <p:nvSpPr>
          <p:cNvPr id="8" name="文本框 7">
            <a:extLst>
              <a:ext uri="{FF2B5EF4-FFF2-40B4-BE49-F238E27FC236}">
                <a16:creationId xmlns:a16="http://schemas.microsoft.com/office/drawing/2014/main" id="{55CA47CE-4F0A-4E45-ABB9-95BA6A070528}"/>
              </a:ext>
            </a:extLst>
          </p:cNvPr>
          <p:cNvSpPr txBox="1"/>
          <p:nvPr/>
        </p:nvSpPr>
        <p:spPr>
          <a:xfrm>
            <a:off x="427831" y="1507018"/>
            <a:ext cx="9220201" cy="5016758"/>
          </a:xfrm>
          <a:prstGeom prst="rect">
            <a:avLst/>
          </a:prstGeom>
          <a:noFill/>
        </p:spPr>
        <p:txBody>
          <a:bodyPr wrap="square" rtlCol="0">
            <a:spAutoFit/>
          </a:bodyPr>
          <a:lstStyle/>
          <a:p>
            <a:r>
              <a:rPr lang="en" altLang="zh-CN" sz="2000" dirty="0">
                <a:solidFill>
                  <a:srgbClr val="003399"/>
                </a:solidFill>
              </a:rPr>
              <a:t>In this project, a complementary medical treatment system was successfully constructed based on self-made wearable triboelectric and interdigital sensors. </a:t>
            </a:r>
          </a:p>
          <a:p>
            <a:endParaRPr lang="en" altLang="zh-CN" sz="2000" dirty="0">
              <a:solidFill>
                <a:srgbClr val="003399"/>
              </a:solidFill>
            </a:endParaRPr>
          </a:p>
          <a:p>
            <a:pPr marL="342900" indent="-342900">
              <a:buFont typeface="Arial" panose="020B0604020202020204" pitchFamily="34" charset="0"/>
              <a:buChar char="•"/>
            </a:pPr>
            <a:r>
              <a:rPr lang="en" altLang="zh-CN" sz="2000" dirty="0">
                <a:solidFill>
                  <a:srgbClr val="003399"/>
                </a:solidFill>
              </a:rPr>
              <a:t>First, a polyethylene-based, flexible, lightweight, low-cost, and comfortable lower powered </a:t>
            </a:r>
            <a:r>
              <a:rPr lang="en" altLang="zh-CN" sz="2000" dirty="0">
                <a:solidFill>
                  <a:srgbClr val="FF6600"/>
                </a:solidFill>
              </a:rPr>
              <a:t>e-vest</a:t>
            </a:r>
            <a:r>
              <a:rPr lang="en" altLang="zh-CN" sz="2000" dirty="0">
                <a:solidFill>
                  <a:srgbClr val="003399"/>
                </a:solidFill>
              </a:rPr>
              <a:t> was manufactured and tested.</a:t>
            </a:r>
          </a:p>
          <a:p>
            <a:pPr marL="342900" indent="-342900">
              <a:buFont typeface="Arial" panose="020B0604020202020204" pitchFamily="34" charset="0"/>
              <a:buChar char="•"/>
            </a:pPr>
            <a:r>
              <a:rPr lang="en" altLang="zh-CN" sz="2000" dirty="0">
                <a:solidFill>
                  <a:srgbClr val="003399"/>
                </a:solidFill>
              </a:rPr>
              <a:t>Next, a </a:t>
            </a:r>
            <a:r>
              <a:rPr lang="en" altLang="zh-CN" sz="2000" dirty="0">
                <a:solidFill>
                  <a:srgbClr val="FF6600"/>
                </a:solidFill>
              </a:rPr>
              <a:t>signal acquisition system </a:t>
            </a:r>
            <a:r>
              <a:rPr lang="en" altLang="zh-CN" sz="2000" dirty="0">
                <a:solidFill>
                  <a:srgbClr val="003399"/>
                </a:solidFill>
              </a:rPr>
              <a:t>was established, which helped the successful conversion from analog signals to digital signals and enabled </a:t>
            </a:r>
            <a:r>
              <a:rPr lang="en" altLang="zh-CN" sz="2000" dirty="0">
                <a:solidFill>
                  <a:srgbClr val="FF6600"/>
                </a:solidFill>
              </a:rPr>
              <a:t>wireless communication</a:t>
            </a:r>
            <a:r>
              <a:rPr lang="en" altLang="zh-CN" sz="2000" dirty="0">
                <a:solidFill>
                  <a:srgbClr val="003399"/>
                </a:solidFill>
              </a:rPr>
              <a:t> between e-vest and iPhone to be implemented. </a:t>
            </a:r>
          </a:p>
          <a:p>
            <a:pPr marL="342900" indent="-342900">
              <a:buFont typeface="Arial" panose="020B0604020202020204" pitchFamily="34" charset="0"/>
              <a:buChar char="•"/>
            </a:pPr>
            <a:r>
              <a:rPr lang="en" altLang="zh-CN" sz="2000" dirty="0">
                <a:solidFill>
                  <a:srgbClr val="003399"/>
                </a:solidFill>
              </a:rPr>
              <a:t>On this basis, the combination of </a:t>
            </a:r>
            <a:r>
              <a:rPr lang="en" altLang="zh-CN" sz="2000" dirty="0">
                <a:solidFill>
                  <a:srgbClr val="FF6600"/>
                </a:solidFill>
              </a:rPr>
              <a:t>AI algorithm </a:t>
            </a:r>
            <a:r>
              <a:rPr lang="en" altLang="zh-CN" sz="2000" dirty="0">
                <a:solidFill>
                  <a:srgbClr val="003399"/>
                </a:solidFill>
              </a:rPr>
              <a:t>and </a:t>
            </a:r>
            <a:r>
              <a:rPr lang="en" altLang="zh-CN" sz="2000" dirty="0">
                <a:solidFill>
                  <a:srgbClr val="FF6600"/>
                </a:solidFill>
              </a:rPr>
              <a:t>wearable sensor </a:t>
            </a:r>
            <a:r>
              <a:rPr lang="en" altLang="zh-CN" sz="2000" dirty="0">
                <a:solidFill>
                  <a:srgbClr val="003399"/>
                </a:solidFill>
              </a:rPr>
              <a:t>was explored, and the time-series data from the sensor was successfully processed. </a:t>
            </a:r>
          </a:p>
          <a:p>
            <a:pPr marL="342900" indent="-342900">
              <a:buFont typeface="Arial" panose="020B0604020202020204" pitchFamily="34" charset="0"/>
              <a:buChar char="•"/>
            </a:pPr>
            <a:r>
              <a:rPr lang="en" altLang="zh-CN" sz="2000" dirty="0">
                <a:solidFill>
                  <a:srgbClr val="003399"/>
                </a:solidFill>
              </a:rPr>
              <a:t>Additionally, a communication between iPhone and </a:t>
            </a:r>
            <a:r>
              <a:rPr lang="en" altLang="zh-CN" sz="2000" dirty="0">
                <a:solidFill>
                  <a:srgbClr val="FF6600"/>
                </a:solidFill>
              </a:rPr>
              <a:t>database</a:t>
            </a:r>
            <a:r>
              <a:rPr lang="en" altLang="zh-CN" sz="2000" dirty="0">
                <a:solidFill>
                  <a:srgbClr val="003399"/>
                </a:solidFill>
              </a:rPr>
              <a:t> is connected through TCP/IP, which realize the real-time data update.</a:t>
            </a:r>
          </a:p>
          <a:p>
            <a:pPr marL="342900" indent="-342900">
              <a:buFont typeface="Arial" panose="020B0604020202020204" pitchFamily="34" charset="0"/>
              <a:buChar char="•"/>
            </a:pPr>
            <a:r>
              <a:rPr lang="en" altLang="zh-CN" sz="2000" dirty="0">
                <a:solidFill>
                  <a:srgbClr val="003399"/>
                </a:solidFill>
              </a:rPr>
              <a:t>Lastly, a </a:t>
            </a:r>
            <a:r>
              <a:rPr lang="en" altLang="zh-CN" sz="2000" dirty="0">
                <a:solidFill>
                  <a:srgbClr val="FF6600"/>
                </a:solidFill>
              </a:rPr>
              <a:t>web page </a:t>
            </a:r>
            <a:r>
              <a:rPr lang="en" altLang="zh-CN" sz="2000" dirty="0">
                <a:solidFill>
                  <a:srgbClr val="003399"/>
                </a:solidFill>
              </a:rPr>
              <a:t>based on the database for visualization is implemented.</a:t>
            </a:r>
          </a:p>
          <a:p>
            <a:endParaRPr lang="en" altLang="zh-CN" sz="2000" dirty="0">
              <a:solidFill>
                <a:srgbClr val="003399"/>
              </a:solidFill>
            </a:endParaRPr>
          </a:p>
          <a:p>
            <a:r>
              <a:rPr lang="en" altLang="zh-CN" sz="2000" dirty="0">
                <a:solidFill>
                  <a:srgbClr val="003399"/>
                </a:solidFill>
              </a:rPr>
              <a:t>After all. this system we designed provides a </a:t>
            </a:r>
            <a:r>
              <a:rPr lang="en" altLang="zh-CN" sz="2000" dirty="0">
                <a:solidFill>
                  <a:srgbClr val="FF6600"/>
                </a:solidFill>
              </a:rPr>
              <a:t>closed-loop solution</a:t>
            </a:r>
            <a:r>
              <a:rPr lang="en" altLang="zh-CN" sz="2000" dirty="0">
                <a:solidFill>
                  <a:srgbClr val="003399"/>
                </a:solidFill>
              </a:rPr>
              <a:t> for monitoring, therapy, and diagnosis for adolescent scoliosis patients and doctors.</a:t>
            </a:r>
          </a:p>
        </p:txBody>
      </p:sp>
      <p:sp>
        <p:nvSpPr>
          <p:cNvPr id="9" name="标题 1">
            <a:extLst>
              <a:ext uri="{FF2B5EF4-FFF2-40B4-BE49-F238E27FC236}">
                <a16:creationId xmlns:a16="http://schemas.microsoft.com/office/drawing/2014/main" id="{D2531278-EB3C-7E49-A659-1C0912878EA6}"/>
              </a:ext>
            </a:extLst>
          </p:cNvPr>
          <p:cNvSpPr>
            <a:spLocks noGrp="1"/>
          </p:cNvSpPr>
          <p:nvPr>
            <p:ph type="title"/>
          </p:nvPr>
        </p:nvSpPr>
        <p:spPr>
          <a:xfrm>
            <a:off x="504031" y="240193"/>
            <a:ext cx="8832454" cy="1266825"/>
          </a:xfrm>
        </p:spPr>
        <p:txBody>
          <a:bodyPr/>
          <a:lstStyle/>
          <a:p>
            <a:r>
              <a:rPr kumimoji="1" lang="en-US" altLang="zh-CN" dirty="0"/>
              <a:t>Conclusions</a:t>
            </a:r>
            <a:endParaRPr kumimoji="1" lang="zh-CN" altLang="en-US" dirty="0"/>
          </a:p>
        </p:txBody>
      </p:sp>
    </p:spTree>
    <p:extLst>
      <p:ext uri="{BB962C8B-B14F-4D97-AF65-F5344CB8AC3E}">
        <p14:creationId xmlns:p14="http://schemas.microsoft.com/office/powerpoint/2010/main" val="3640814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EE7B6-070E-4A71-863E-97EA2A58BF85}"/>
              </a:ext>
            </a:extLst>
          </p:cNvPr>
          <p:cNvSpPr>
            <a:spLocks noGrp="1"/>
          </p:cNvSpPr>
          <p:nvPr>
            <p:ph type="ctrTitle"/>
          </p:nvPr>
        </p:nvSpPr>
        <p:spPr>
          <a:xfrm>
            <a:off x="580231" y="2502694"/>
            <a:ext cx="8991600" cy="1752600"/>
          </a:xfrm>
        </p:spPr>
        <p:txBody>
          <a:bodyPr/>
          <a:lstStyle/>
          <a:p>
            <a:r>
              <a:rPr lang="en-US" altLang="zh-CN" sz="4400" dirty="0"/>
              <a:t>Thank you!</a:t>
            </a:r>
            <a:br>
              <a:rPr lang="en-US" altLang="zh-CN" sz="4400" dirty="0"/>
            </a:br>
            <a:r>
              <a:rPr lang="en-US" altLang="zh-CN" sz="4400" dirty="0"/>
              <a:t>Q&amp;A</a:t>
            </a:r>
            <a:endParaRPr lang="zh-CN" altLang="en-US" sz="4400" dirty="0"/>
          </a:p>
        </p:txBody>
      </p:sp>
    </p:spTree>
    <p:extLst>
      <p:ext uri="{BB962C8B-B14F-4D97-AF65-F5344CB8AC3E}">
        <p14:creationId xmlns:p14="http://schemas.microsoft.com/office/powerpoint/2010/main" val="4024803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A61E48-0582-5C41-817A-873207EE6183}"/>
              </a:ext>
            </a:extLst>
          </p:cNvPr>
          <p:cNvSpPr>
            <a:spLocks noGrp="1"/>
          </p:cNvSpPr>
          <p:nvPr>
            <p:ph type="title"/>
          </p:nvPr>
        </p:nvSpPr>
        <p:spPr>
          <a:xfrm>
            <a:off x="275431" y="216694"/>
            <a:ext cx="6674643" cy="580231"/>
          </a:xfrm>
        </p:spPr>
        <p:txBody>
          <a:bodyPr/>
          <a:lstStyle/>
          <a:p>
            <a:r>
              <a:rPr kumimoji="1" lang="en" altLang="zh-CN" sz="2800" dirty="0"/>
              <a:t>Triboelectric Nanogenerator</a:t>
            </a:r>
            <a:endParaRPr kumimoji="1" lang="zh-CN" altLang="en-US" sz="2800" dirty="0"/>
          </a:p>
        </p:txBody>
      </p:sp>
      <p:sp>
        <p:nvSpPr>
          <p:cNvPr id="4" name="灯片编号占位符 3">
            <a:extLst>
              <a:ext uri="{FF2B5EF4-FFF2-40B4-BE49-F238E27FC236}">
                <a16:creationId xmlns:a16="http://schemas.microsoft.com/office/drawing/2014/main" id="{8B191F19-45BE-CE44-A83E-EAA3353F448C}"/>
              </a:ext>
            </a:extLst>
          </p:cNvPr>
          <p:cNvSpPr>
            <a:spLocks noGrp="1"/>
          </p:cNvSpPr>
          <p:nvPr>
            <p:ph type="sldNum" sz="quarter" idx="11"/>
          </p:nvPr>
        </p:nvSpPr>
        <p:spPr/>
        <p:txBody>
          <a:bodyPr/>
          <a:lstStyle/>
          <a:p>
            <a:fld id="{FDAFAA84-93FD-4C2C-AE46-F7D42BEF3958}" type="slidenum">
              <a:rPr lang="en-GB" smtClean="0"/>
              <a:pPr/>
              <a:t>4</a:t>
            </a:fld>
            <a:endParaRPr lang="en-GB" sz="1600" dirty="0">
              <a:solidFill>
                <a:schemeClr val="tx1"/>
              </a:solidFill>
            </a:endParaRPr>
          </a:p>
        </p:txBody>
      </p:sp>
      <p:pic>
        <p:nvPicPr>
          <p:cNvPr id="7" name="图片 6">
            <a:extLst>
              <a:ext uri="{FF2B5EF4-FFF2-40B4-BE49-F238E27FC236}">
                <a16:creationId xmlns:a16="http://schemas.microsoft.com/office/drawing/2014/main" id="{0E860458-9E45-374E-AFF7-CD118284EB18}"/>
              </a:ext>
            </a:extLst>
          </p:cNvPr>
          <p:cNvPicPr>
            <a:picLocks noChangeAspect="1"/>
          </p:cNvPicPr>
          <p:nvPr/>
        </p:nvPicPr>
        <p:blipFill>
          <a:blip r:embed="rId2"/>
          <a:stretch>
            <a:fillRect/>
          </a:stretch>
        </p:blipFill>
        <p:spPr>
          <a:xfrm>
            <a:off x="6901126" y="277830"/>
            <a:ext cx="3191911" cy="1656754"/>
          </a:xfrm>
          <a:prstGeom prst="rect">
            <a:avLst/>
          </a:prstGeom>
        </p:spPr>
      </p:pic>
      <p:sp>
        <p:nvSpPr>
          <p:cNvPr id="6" name="文本框 5">
            <a:extLst>
              <a:ext uri="{FF2B5EF4-FFF2-40B4-BE49-F238E27FC236}">
                <a16:creationId xmlns:a16="http://schemas.microsoft.com/office/drawing/2014/main" id="{77530141-4621-D244-9154-9FEF72377B7D}"/>
              </a:ext>
            </a:extLst>
          </p:cNvPr>
          <p:cNvSpPr txBox="1"/>
          <p:nvPr/>
        </p:nvSpPr>
        <p:spPr>
          <a:xfrm>
            <a:off x="242540" y="801172"/>
            <a:ext cx="6464062" cy="5632311"/>
          </a:xfrm>
          <a:prstGeom prst="rect">
            <a:avLst/>
          </a:prstGeom>
          <a:noFill/>
        </p:spPr>
        <p:txBody>
          <a:bodyPr wrap="square" rtlCol="0">
            <a:spAutoFit/>
          </a:bodyPr>
          <a:lstStyle/>
          <a:p>
            <a:r>
              <a:rPr lang="en" altLang="zh-CN" sz="1800" dirty="0">
                <a:solidFill>
                  <a:srgbClr val="003399"/>
                </a:solidFill>
              </a:rPr>
              <a:t>Since 2012, the triboelectric nanogenerator (TENG) has attracted considerable attention due to its high instantaneous output power, broad selection of available materials, eco-friendly and inexpensive fabrication process, and various working modes customized for target applications [1]. </a:t>
            </a:r>
          </a:p>
          <a:p>
            <a:endParaRPr lang="en" altLang="zh-CN" sz="1800" dirty="0">
              <a:solidFill>
                <a:srgbClr val="003399"/>
              </a:solidFill>
            </a:endParaRPr>
          </a:p>
          <a:p>
            <a:r>
              <a:rPr lang="en-US" altLang="zh-CN" sz="1800" dirty="0">
                <a:solidFill>
                  <a:srgbClr val="003399"/>
                </a:solidFill>
                <a:latin typeface="Times New Roman" panose="02020603050405020304" pitchFamily="18" charset="0"/>
                <a:cs typeface="Times New Roman" panose="02020603050405020304" pitchFamily="18" charset="0"/>
              </a:rPr>
              <a:t>Zhang developed low-cost triboelectric intelligent socks for harvesting waste energy from low-frequency body motions to transmit wireless sensory data [2].</a:t>
            </a:r>
          </a:p>
          <a:p>
            <a:endParaRPr lang="en-US" altLang="zh-CN" sz="1800" dirty="0">
              <a:solidFill>
                <a:srgbClr val="003399"/>
              </a:solidFill>
              <a:latin typeface="Times New Roman" panose="02020603050405020304" pitchFamily="18" charset="0"/>
              <a:cs typeface="Times New Roman" panose="02020603050405020304" pitchFamily="18" charset="0"/>
            </a:endParaRPr>
          </a:p>
          <a:p>
            <a:r>
              <a:rPr lang="en-US" altLang="zh-CN" sz="1800" dirty="0">
                <a:solidFill>
                  <a:srgbClr val="003399"/>
                </a:solidFill>
                <a:latin typeface="Times New Roman" panose="02020603050405020304" pitchFamily="18" charset="0"/>
                <a:cs typeface="Times New Roman" panose="02020603050405020304" pitchFamily="18" charset="0"/>
              </a:rPr>
              <a:t>Wen proposed a soft TENG film to harvest energy from the stretch of limbs with advanced efficiency [3]. </a:t>
            </a:r>
          </a:p>
          <a:p>
            <a:endParaRPr lang="en-US" altLang="zh-CN" sz="1800" dirty="0">
              <a:solidFill>
                <a:srgbClr val="003399"/>
              </a:solidFill>
              <a:latin typeface="Times New Roman" panose="02020603050405020304" pitchFamily="18" charset="0"/>
              <a:cs typeface="Times New Roman" panose="02020603050405020304" pitchFamily="18" charset="0"/>
            </a:endParaRPr>
          </a:p>
          <a:p>
            <a:r>
              <a:rPr lang="en-US" altLang="zh-CN" sz="1800" dirty="0">
                <a:solidFill>
                  <a:srgbClr val="003399"/>
                </a:solidFill>
                <a:latin typeface="Times New Roman" panose="02020603050405020304" pitchFamily="18" charset="0"/>
                <a:cs typeface="Times New Roman" panose="02020603050405020304" pitchFamily="18" charset="0"/>
              </a:rPr>
              <a:t>Wen designed a TENG enabled smart glove as an interface for detecting the motion of hands and implemented a baseball VR game with the gloves [4].</a:t>
            </a:r>
            <a:endParaRPr lang="en" altLang="zh-CN" sz="1800" dirty="0">
              <a:solidFill>
                <a:srgbClr val="003399"/>
              </a:solidFill>
            </a:endParaRPr>
          </a:p>
          <a:p>
            <a:endParaRPr lang="en" altLang="zh-CN" sz="1800" dirty="0">
              <a:solidFill>
                <a:srgbClr val="003399"/>
              </a:solidFill>
            </a:endParaRPr>
          </a:p>
          <a:p>
            <a:r>
              <a:rPr lang="en" altLang="zh-CN" sz="1800" dirty="0">
                <a:solidFill>
                  <a:srgbClr val="003399"/>
                </a:solidFill>
              </a:rPr>
              <a:t>According to these applications, TENG has high sensitivity to motion, thus it is a perfect choice to work as a self-powered sensor for detecting dynamic posture in this project.</a:t>
            </a:r>
          </a:p>
        </p:txBody>
      </p:sp>
      <p:sp>
        <p:nvSpPr>
          <p:cNvPr id="9" name="文本框 8">
            <a:extLst>
              <a:ext uri="{FF2B5EF4-FFF2-40B4-BE49-F238E27FC236}">
                <a16:creationId xmlns:a16="http://schemas.microsoft.com/office/drawing/2014/main" id="{EA49E7D6-66D6-C744-B3A5-9A261253BD30}"/>
              </a:ext>
            </a:extLst>
          </p:cNvPr>
          <p:cNvSpPr txBox="1"/>
          <p:nvPr/>
        </p:nvSpPr>
        <p:spPr>
          <a:xfrm>
            <a:off x="0" y="6433483"/>
            <a:ext cx="9909523" cy="1107996"/>
          </a:xfrm>
          <a:prstGeom prst="rect">
            <a:avLst/>
          </a:prstGeom>
          <a:noFill/>
        </p:spPr>
        <p:txBody>
          <a:bodyPr wrap="square" rtlCol="0">
            <a:spAutoFit/>
          </a:bodyPr>
          <a:lstStyle/>
          <a:p>
            <a:r>
              <a:rPr lang="en" altLang="zh-CN" sz="1100" dirty="0">
                <a:solidFill>
                  <a:srgbClr val="003399"/>
                </a:solidFill>
              </a:rPr>
              <a:t>[1] S.-p. </a:t>
            </a:r>
            <a:r>
              <a:rPr lang="en" altLang="zh-CN" sz="1100" dirty="0" err="1">
                <a:solidFill>
                  <a:srgbClr val="003399"/>
                </a:solidFill>
              </a:rPr>
              <a:t>Neuroprosthetics</a:t>
            </a:r>
            <a:r>
              <a:rPr lang="en" altLang="zh-CN" sz="1100" dirty="0">
                <a:solidFill>
                  <a:srgbClr val="003399"/>
                </a:solidFill>
              </a:rPr>
              <a:t>, et al. “A Review and Perspective for the Development of Triboelectric Nanogenerator ( TENG ) -Based”, Micromachines, 2020. </a:t>
            </a:r>
          </a:p>
          <a:p>
            <a:r>
              <a:rPr lang="en" altLang="zh-CN" sz="1100" dirty="0">
                <a:solidFill>
                  <a:srgbClr val="003399"/>
                </a:solidFill>
              </a:rPr>
              <a:t>[2] </a:t>
            </a:r>
            <a:r>
              <a:rPr lang="en-GB" altLang="zh-CN" sz="1100" dirty="0">
                <a:solidFill>
                  <a:srgbClr val="003399"/>
                </a:solidFill>
              </a:rPr>
              <a:t>Z. Zhang </a:t>
            </a:r>
            <a:r>
              <a:rPr lang="en-GB" altLang="zh-CN" sz="1100" i="1" dirty="0">
                <a:solidFill>
                  <a:srgbClr val="003399"/>
                </a:solidFill>
              </a:rPr>
              <a:t>et al.</a:t>
            </a:r>
            <a:r>
              <a:rPr lang="en-GB" altLang="zh-CN" sz="1100" dirty="0">
                <a:solidFill>
                  <a:srgbClr val="003399"/>
                </a:solidFill>
              </a:rPr>
              <a:t>, “Deep learning-enabled triboelectric smart socks for IoT-based gait analysis and VR applications,” </a:t>
            </a:r>
            <a:r>
              <a:rPr lang="en-GB" altLang="zh-CN" sz="1100" i="1" dirty="0" err="1">
                <a:solidFill>
                  <a:srgbClr val="003399"/>
                </a:solidFill>
              </a:rPr>
              <a:t>npj</a:t>
            </a:r>
            <a:r>
              <a:rPr lang="en-GB" altLang="zh-CN" sz="1100" i="1" dirty="0">
                <a:solidFill>
                  <a:srgbClr val="003399"/>
                </a:solidFill>
              </a:rPr>
              <a:t> Flex. Electron.</a:t>
            </a:r>
            <a:r>
              <a:rPr lang="en-GB" altLang="zh-CN" sz="1100" dirty="0">
                <a:solidFill>
                  <a:srgbClr val="003399"/>
                </a:solidFill>
              </a:rPr>
              <a:t>, vol. 4, no. 1, pp. 1–12, 2020</a:t>
            </a:r>
          </a:p>
          <a:p>
            <a:r>
              <a:rPr lang="en-GB" altLang="zh-CN" sz="1100" dirty="0">
                <a:solidFill>
                  <a:srgbClr val="003399"/>
                </a:solidFill>
              </a:rPr>
              <a:t>[3] </a:t>
            </a:r>
            <a:r>
              <a:rPr lang="en" altLang="zh-CN" sz="1100" dirty="0">
                <a:solidFill>
                  <a:srgbClr val="003399"/>
                </a:solidFill>
              </a:rPr>
              <a:t>F. Wen </a:t>
            </a:r>
            <a:r>
              <a:rPr lang="en" altLang="zh-CN" sz="1100" i="1" dirty="0">
                <a:solidFill>
                  <a:srgbClr val="003399"/>
                </a:solidFill>
              </a:rPr>
              <a:t>et al.</a:t>
            </a:r>
            <a:r>
              <a:rPr lang="en" altLang="zh-CN" sz="1100" dirty="0">
                <a:solidFill>
                  <a:srgbClr val="003399"/>
                </a:solidFill>
              </a:rPr>
              <a:t>, “Machine Learning Glove Using Self-Powered Conductive Superhydrophobic Triboelectric Textile for Gesture Recognition in VR/AR Applications,” </a:t>
            </a:r>
            <a:r>
              <a:rPr lang="en" altLang="zh-CN" sz="1100" i="1" dirty="0">
                <a:solidFill>
                  <a:srgbClr val="003399"/>
                </a:solidFill>
              </a:rPr>
              <a:t>Adv. Sci.</a:t>
            </a:r>
            <a:r>
              <a:rPr lang="en" altLang="zh-CN" sz="1100" dirty="0">
                <a:solidFill>
                  <a:srgbClr val="003399"/>
                </a:solidFill>
              </a:rPr>
              <a:t>, vol. 7, no. 14, pp. 1–15, 2020, </a:t>
            </a:r>
            <a:r>
              <a:rPr lang="en" altLang="zh-CN" sz="1100" dirty="0" err="1">
                <a:solidFill>
                  <a:srgbClr val="003399"/>
                </a:solidFill>
              </a:rPr>
              <a:t>doi</a:t>
            </a:r>
            <a:r>
              <a:rPr lang="en" altLang="zh-CN" sz="1100" dirty="0">
                <a:solidFill>
                  <a:srgbClr val="003399"/>
                </a:solidFill>
              </a:rPr>
              <a:t>: 10.1002/advs.202000261.</a:t>
            </a:r>
            <a:endParaRPr lang="en-GB" altLang="zh-CN" sz="1100" dirty="0">
              <a:solidFill>
                <a:srgbClr val="003399"/>
              </a:solidFill>
            </a:endParaRPr>
          </a:p>
          <a:p>
            <a:r>
              <a:rPr lang="en-GB" altLang="zh-CN" sz="1100" dirty="0">
                <a:solidFill>
                  <a:srgbClr val="003399"/>
                </a:solidFill>
              </a:rPr>
              <a:t>[4] </a:t>
            </a:r>
            <a:r>
              <a:rPr lang="en" altLang="zh-CN" sz="1100" dirty="0">
                <a:solidFill>
                  <a:srgbClr val="003399"/>
                </a:solidFill>
              </a:rPr>
              <a:t>Z. Wen </a:t>
            </a:r>
            <a:r>
              <a:rPr lang="en" altLang="zh-CN" sz="1100" i="1" dirty="0">
                <a:solidFill>
                  <a:srgbClr val="003399"/>
                </a:solidFill>
              </a:rPr>
              <a:t>et al.</a:t>
            </a:r>
            <a:r>
              <a:rPr lang="en" altLang="zh-CN" sz="1100" dirty="0">
                <a:solidFill>
                  <a:srgbClr val="003399"/>
                </a:solidFill>
              </a:rPr>
              <a:t>, “A Wrinkled PEDOT:PSS Film Based Stretchable and Transparent Triboelectric Nanogenerator for Wearable Energy Harvesters and Active Motion </a:t>
            </a:r>
            <a:r>
              <a:rPr lang="en" altLang="zh-CN" sz="1100" dirty="0">
                <a:solidFill>
                  <a:schemeClr val="bg1"/>
                </a:solidFill>
              </a:rPr>
              <a:t>Sensors,” </a:t>
            </a:r>
            <a:r>
              <a:rPr lang="en" altLang="zh-CN" sz="1100" i="1" dirty="0">
                <a:solidFill>
                  <a:schemeClr val="bg1"/>
                </a:solidFill>
              </a:rPr>
              <a:t>Adv. </a:t>
            </a:r>
            <a:r>
              <a:rPr lang="en" altLang="zh-CN" sz="1100" i="1" dirty="0" err="1">
                <a:solidFill>
                  <a:schemeClr val="bg1"/>
                </a:solidFill>
              </a:rPr>
              <a:t>Funct</a:t>
            </a:r>
            <a:r>
              <a:rPr lang="en" altLang="zh-CN" sz="1100" i="1" dirty="0">
                <a:solidFill>
                  <a:schemeClr val="bg1"/>
                </a:solidFill>
              </a:rPr>
              <a:t>. Mater.</a:t>
            </a:r>
            <a:r>
              <a:rPr lang="en" altLang="zh-CN" sz="1100" dirty="0">
                <a:solidFill>
                  <a:schemeClr val="bg1"/>
                </a:solidFill>
              </a:rPr>
              <a:t>, vol. 28, no. 37, Sep. 2018</a:t>
            </a:r>
          </a:p>
        </p:txBody>
      </p:sp>
      <p:pic>
        <p:nvPicPr>
          <p:cNvPr id="10" name="图片 9">
            <a:extLst>
              <a:ext uri="{FF2B5EF4-FFF2-40B4-BE49-F238E27FC236}">
                <a16:creationId xmlns:a16="http://schemas.microsoft.com/office/drawing/2014/main" id="{BF5D9244-F8A2-E14C-896B-D88F93783937}"/>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95231" y="1938527"/>
            <a:ext cx="4128449" cy="1049933"/>
          </a:xfrm>
          <a:prstGeom prst="rect">
            <a:avLst/>
          </a:prstGeom>
        </p:spPr>
      </p:pic>
      <p:pic>
        <p:nvPicPr>
          <p:cNvPr id="11" name="图片 10">
            <a:extLst>
              <a:ext uri="{FF2B5EF4-FFF2-40B4-BE49-F238E27FC236}">
                <a16:creationId xmlns:a16="http://schemas.microsoft.com/office/drawing/2014/main" id="{97A59466-0B87-724C-9C1F-99A982F728C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14854" y="4448625"/>
            <a:ext cx="3169929" cy="1830970"/>
          </a:xfrm>
          <a:prstGeom prst="rect">
            <a:avLst/>
          </a:prstGeom>
        </p:spPr>
      </p:pic>
      <p:pic>
        <p:nvPicPr>
          <p:cNvPr id="12" name="图片 11">
            <a:extLst>
              <a:ext uri="{FF2B5EF4-FFF2-40B4-BE49-F238E27FC236}">
                <a16:creationId xmlns:a16="http://schemas.microsoft.com/office/drawing/2014/main" id="{A118911B-F693-1D49-9D3D-3AC4F6FD7EE1}"/>
              </a:ext>
            </a:extLst>
          </p:cNvPr>
          <p:cNvPicPr>
            <a:picLocks noChangeAspect="1"/>
          </p:cNvPicPr>
          <p:nvPr/>
        </p:nvPicPr>
        <p:blipFill>
          <a:blip r:embed="rId5"/>
          <a:stretch>
            <a:fillRect/>
          </a:stretch>
        </p:blipFill>
        <p:spPr>
          <a:xfrm>
            <a:off x="6706601" y="3236706"/>
            <a:ext cx="3386436" cy="1122776"/>
          </a:xfrm>
          <a:prstGeom prst="rect">
            <a:avLst/>
          </a:prstGeom>
        </p:spPr>
      </p:pic>
    </p:spTree>
    <p:extLst>
      <p:ext uri="{BB962C8B-B14F-4D97-AF65-F5344CB8AC3E}">
        <p14:creationId xmlns:p14="http://schemas.microsoft.com/office/powerpoint/2010/main" val="2527949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B191F19-45BE-CE44-A83E-EAA3353F448C}"/>
              </a:ext>
            </a:extLst>
          </p:cNvPr>
          <p:cNvSpPr>
            <a:spLocks noGrp="1"/>
          </p:cNvSpPr>
          <p:nvPr>
            <p:ph type="sldNum" sz="quarter" idx="11"/>
          </p:nvPr>
        </p:nvSpPr>
        <p:spPr/>
        <p:txBody>
          <a:bodyPr/>
          <a:lstStyle/>
          <a:p>
            <a:fld id="{FDAFAA84-93FD-4C2C-AE46-F7D42BEF3958}" type="slidenum">
              <a:rPr lang="en-GB" smtClean="0"/>
              <a:pPr/>
              <a:t>5</a:t>
            </a:fld>
            <a:endParaRPr lang="en-GB" sz="1600" dirty="0">
              <a:solidFill>
                <a:schemeClr val="tx1"/>
              </a:solidFill>
            </a:endParaRPr>
          </a:p>
        </p:txBody>
      </p:sp>
      <p:sp>
        <p:nvSpPr>
          <p:cNvPr id="5" name="标题 1">
            <a:extLst>
              <a:ext uri="{FF2B5EF4-FFF2-40B4-BE49-F238E27FC236}">
                <a16:creationId xmlns:a16="http://schemas.microsoft.com/office/drawing/2014/main" id="{D1F7B86F-CCD2-6645-ABC2-B8A08DBD7BE6}"/>
              </a:ext>
            </a:extLst>
          </p:cNvPr>
          <p:cNvSpPr txBox="1">
            <a:spLocks/>
          </p:cNvSpPr>
          <p:nvPr/>
        </p:nvSpPr>
        <p:spPr bwMode="auto">
          <a:xfrm>
            <a:off x="89438" y="267591"/>
            <a:ext cx="6674643" cy="58023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lvl1pPr algn="l" defTabSz="1014413" rtl="0" fontAlgn="base">
              <a:spcBef>
                <a:spcPct val="0"/>
              </a:spcBef>
              <a:spcAft>
                <a:spcPct val="0"/>
              </a:spcAft>
              <a:defRPr sz="3500" b="1">
                <a:solidFill>
                  <a:srgbClr val="FF6600"/>
                </a:solidFill>
                <a:latin typeface="+mj-lt"/>
                <a:ea typeface="+mj-ea"/>
                <a:cs typeface="+mj-cs"/>
              </a:defRPr>
            </a:lvl1pPr>
            <a:lvl2pPr algn="l" defTabSz="1014413" rtl="0" fontAlgn="base">
              <a:spcBef>
                <a:spcPct val="0"/>
              </a:spcBef>
              <a:spcAft>
                <a:spcPct val="0"/>
              </a:spcAft>
              <a:defRPr sz="3500" b="1">
                <a:solidFill>
                  <a:srgbClr val="FF6600"/>
                </a:solidFill>
                <a:latin typeface="Arial" charset="0"/>
              </a:defRPr>
            </a:lvl2pPr>
            <a:lvl3pPr algn="l" defTabSz="1014413" rtl="0" fontAlgn="base">
              <a:spcBef>
                <a:spcPct val="0"/>
              </a:spcBef>
              <a:spcAft>
                <a:spcPct val="0"/>
              </a:spcAft>
              <a:defRPr sz="3500" b="1">
                <a:solidFill>
                  <a:srgbClr val="FF6600"/>
                </a:solidFill>
                <a:latin typeface="Arial" charset="0"/>
              </a:defRPr>
            </a:lvl3pPr>
            <a:lvl4pPr algn="l" defTabSz="1014413" rtl="0" fontAlgn="base">
              <a:spcBef>
                <a:spcPct val="0"/>
              </a:spcBef>
              <a:spcAft>
                <a:spcPct val="0"/>
              </a:spcAft>
              <a:defRPr sz="3500" b="1">
                <a:solidFill>
                  <a:srgbClr val="FF6600"/>
                </a:solidFill>
                <a:latin typeface="Arial" charset="0"/>
              </a:defRPr>
            </a:lvl4pPr>
            <a:lvl5pPr algn="l" defTabSz="1014413" rtl="0" fontAlgn="base">
              <a:spcBef>
                <a:spcPct val="0"/>
              </a:spcBef>
              <a:spcAft>
                <a:spcPct val="0"/>
              </a:spcAft>
              <a:defRPr sz="3500" b="1">
                <a:solidFill>
                  <a:srgbClr val="FF6600"/>
                </a:solidFill>
                <a:latin typeface="Arial" charset="0"/>
              </a:defRPr>
            </a:lvl5pPr>
            <a:lvl6pPr marL="457200" algn="l" defTabSz="1014413" rtl="0" fontAlgn="base">
              <a:spcBef>
                <a:spcPct val="0"/>
              </a:spcBef>
              <a:spcAft>
                <a:spcPct val="0"/>
              </a:spcAft>
              <a:defRPr sz="3500" b="1">
                <a:solidFill>
                  <a:srgbClr val="FF6600"/>
                </a:solidFill>
                <a:latin typeface="Arial" charset="0"/>
              </a:defRPr>
            </a:lvl6pPr>
            <a:lvl7pPr marL="914400" algn="l" defTabSz="1014413" rtl="0" fontAlgn="base">
              <a:spcBef>
                <a:spcPct val="0"/>
              </a:spcBef>
              <a:spcAft>
                <a:spcPct val="0"/>
              </a:spcAft>
              <a:defRPr sz="3500" b="1">
                <a:solidFill>
                  <a:srgbClr val="FF6600"/>
                </a:solidFill>
                <a:latin typeface="Arial" charset="0"/>
              </a:defRPr>
            </a:lvl7pPr>
            <a:lvl8pPr marL="1371600" algn="l" defTabSz="1014413" rtl="0" fontAlgn="base">
              <a:spcBef>
                <a:spcPct val="0"/>
              </a:spcBef>
              <a:spcAft>
                <a:spcPct val="0"/>
              </a:spcAft>
              <a:defRPr sz="3500" b="1">
                <a:solidFill>
                  <a:srgbClr val="FF6600"/>
                </a:solidFill>
                <a:latin typeface="Arial" charset="0"/>
              </a:defRPr>
            </a:lvl8pPr>
            <a:lvl9pPr marL="1828800" algn="l" defTabSz="1014413" rtl="0" fontAlgn="base">
              <a:spcBef>
                <a:spcPct val="0"/>
              </a:spcBef>
              <a:spcAft>
                <a:spcPct val="0"/>
              </a:spcAft>
              <a:defRPr sz="3500" b="1">
                <a:solidFill>
                  <a:srgbClr val="FF6600"/>
                </a:solidFill>
                <a:latin typeface="Arial" charset="0"/>
              </a:defRPr>
            </a:lvl9pPr>
          </a:lstStyle>
          <a:p>
            <a:pPr eaLnBrk="1" hangingPunct="1"/>
            <a:r>
              <a:rPr kumimoji="1" lang="en-US" altLang="zh-CN" sz="2800" kern="0" dirty="0"/>
              <a:t>Interdigitated Electrode</a:t>
            </a:r>
            <a:endParaRPr kumimoji="1" lang="zh-CN" altLang="en-US" sz="2800" kern="0" dirty="0"/>
          </a:p>
        </p:txBody>
      </p:sp>
      <p:pic>
        <p:nvPicPr>
          <p:cNvPr id="3" name="图片 2">
            <a:extLst>
              <a:ext uri="{FF2B5EF4-FFF2-40B4-BE49-F238E27FC236}">
                <a16:creationId xmlns:a16="http://schemas.microsoft.com/office/drawing/2014/main" id="{B509117E-3BCA-DB4B-9F0A-F3F59D35CD7D}"/>
              </a:ext>
            </a:extLst>
          </p:cNvPr>
          <p:cNvPicPr>
            <a:picLocks noChangeAspect="1"/>
          </p:cNvPicPr>
          <p:nvPr/>
        </p:nvPicPr>
        <p:blipFill>
          <a:blip r:embed="rId2"/>
          <a:stretch>
            <a:fillRect/>
          </a:stretch>
        </p:blipFill>
        <p:spPr>
          <a:xfrm>
            <a:off x="6564477" y="1221743"/>
            <a:ext cx="3623715" cy="2298700"/>
          </a:xfrm>
          <a:prstGeom prst="rect">
            <a:avLst/>
          </a:prstGeom>
        </p:spPr>
      </p:pic>
      <p:sp>
        <p:nvSpPr>
          <p:cNvPr id="8" name="文本框 7">
            <a:extLst>
              <a:ext uri="{FF2B5EF4-FFF2-40B4-BE49-F238E27FC236}">
                <a16:creationId xmlns:a16="http://schemas.microsoft.com/office/drawing/2014/main" id="{00F9436E-6C35-DE4D-BD73-51777BBF761A}"/>
              </a:ext>
            </a:extLst>
          </p:cNvPr>
          <p:cNvSpPr txBox="1"/>
          <p:nvPr/>
        </p:nvSpPr>
        <p:spPr>
          <a:xfrm>
            <a:off x="89437" y="940802"/>
            <a:ext cx="6674643" cy="6740307"/>
          </a:xfrm>
          <a:prstGeom prst="rect">
            <a:avLst/>
          </a:prstGeom>
          <a:noFill/>
        </p:spPr>
        <p:txBody>
          <a:bodyPr wrap="square" rtlCol="0">
            <a:spAutoFit/>
          </a:bodyPr>
          <a:lstStyle/>
          <a:p>
            <a:r>
              <a:rPr lang="en" altLang="zh-CN" dirty="0">
                <a:solidFill>
                  <a:srgbClr val="003399"/>
                </a:solidFill>
              </a:rPr>
              <a:t>Despite the advanced sensitivity to motion, TENG has weak capability to detect static posture like sit, stand, etc.</a:t>
            </a:r>
          </a:p>
          <a:p>
            <a:endParaRPr lang="en" altLang="zh-CN" dirty="0">
              <a:solidFill>
                <a:srgbClr val="003399"/>
              </a:solidFill>
            </a:endParaRPr>
          </a:p>
          <a:p>
            <a:r>
              <a:rPr lang="en" altLang="zh-CN" dirty="0">
                <a:solidFill>
                  <a:srgbClr val="003399"/>
                </a:solidFill>
              </a:rPr>
              <a:t>Recently, interdigital electrodes are widely used in acoustic sensing area owing to its sensitivity to different frequencies. But the interdigital electrode array structure also has the potential to work as pressure sensor. While the pressure exerted increasing, the resistance of the sensor keeps pace with the pressure [1].</a:t>
            </a:r>
          </a:p>
          <a:p>
            <a:endParaRPr lang="en" altLang="zh-CN" dirty="0">
              <a:solidFill>
                <a:srgbClr val="003399"/>
              </a:solidFill>
            </a:endParaRPr>
          </a:p>
          <a:p>
            <a:r>
              <a:rPr lang="en" altLang="zh-CN" dirty="0">
                <a:solidFill>
                  <a:srgbClr val="003399"/>
                </a:solidFill>
              </a:rPr>
              <a:t>By sensing the variance of resistance, the interdigital electrodes can work as pressure sensor. In this project, owing to its low cost and thin thickness, can be use as a supplement for sensing.</a:t>
            </a:r>
          </a:p>
          <a:p>
            <a:endParaRPr lang="en" altLang="zh-CN" dirty="0">
              <a:solidFill>
                <a:srgbClr val="003399"/>
              </a:solidFill>
            </a:endParaRPr>
          </a:p>
          <a:p>
            <a:endParaRPr kumimoji="1" lang="zh-CN" altLang="en-US" dirty="0">
              <a:solidFill>
                <a:srgbClr val="003399"/>
              </a:solidFill>
            </a:endParaRPr>
          </a:p>
        </p:txBody>
      </p:sp>
      <p:sp>
        <p:nvSpPr>
          <p:cNvPr id="9" name="文本框 8">
            <a:extLst>
              <a:ext uri="{FF2B5EF4-FFF2-40B4-BE49-F238E27FC236}">
                <a16:creationId xmlns:a16="http://schemas.microsoft.com/office/drawing/2014/main" id="{EA49E7D6-66D6-C744-B3A5-9A261253BD30}"/>
              </a:ext>
            </a:extLst>
          </p:cNvPr>
          <p:cNvSpPr txBox="1"/>
          <p:nvPr/>
        </p:nvSpPr>
        <p:spPr>
          <a:xfrm>
            <a:off x="0" y="6834856"/>
            <a:ext cx="10020795" cy="646331"/>
          </a:xfrm>
          <a:prstGeom prst="rect">
            <a:avLst/>
          </a:prstGeom>
          <a:noFill/>
        </p:spPr>
        <p:txBody>
          <a:bodyPr wrap="square" rtlCol="0">
            <a:spAutoFit/>
          </a:bodyPr>
          <a:lstStyle/>
          <a:p>
            <a:r>
              <a:rPr lang="en" altLang="zh-CN" sz="1200" dirty="0">
                <a:solidFill>
                  <a:srgbClr val="003399"/>
                </a:solidFill>
              </a:rPr>
              <a:t>[1] </a:t>
            </a:r>
            <a:r>
              <a:rPr lang="en" altLang="zh-CN" sz="1200" dirty="0" err="1">
                <a:solidFill>
                  <a:srgbClr val="003399"/>
                </a:solidFill>
              </a:rPr>
              <a:t>Ramalingame</a:t>
            </a:r>
            <a:r>
              <a:rPr lang="en" altLang="zh-CN" sz="1200" dirty="0">
                <a:solidFill>
                  <a:srgbClr val="003399"/>
                </a:solidFill>
              </a:rPr>
              <a:t>, </a:t>
            </a:r>
            <a:r>
              <a:rPr lang="en" altLang="zh-CN" sz="1200" dirty="0" err="1">
                <a:solidFill>
                  <a:srgbClr val="003399"/>
                </a:solidFill>
              </a:rPr>
              <a:t>Rajarajan</a:t>
            </a:r>
            <a:r>
              <a:rPr lang="en" altLang="zh-CN" sz="1200" dirty="0">
                <a:solidFill>
                  <a:srgbClr val="003399"/>
                </a:solidFill>
              </a:rPr>
              <a:t>, et al. "Influence of electrode design for temperature and pressure sensing behavior of flexible and bio-compatible nanocomposites." 2016 Nanotechnology for Instrumentation and Measurement (</a:t>
            </a:r>
            <a:r>
              <a:rPr lang="en" altLang="zh-CN" sz="1200" dirty="0" err="1">
                <a:solidFill>
                  <a:srgbClr val="003399"/>
                </a:solidFill>
              </a:rPr>
              <a:t>NANOfIM</a:t>
            </a:r>
            <a:r>
              <a:rPr lang="en" altLang="zh-CN" sz="1200" dirty="0">
                <a:solidFill>
                  <a:srgbClr val="003399"/>
                </a:solidFill>
              </a:rPr>
              <a:t>). IEEE, 2016.</a:t>
            </a:r>
          </a:p>
          <a:p>
            <a:endParaRPr lang="en" altLang="zh-CN" sz="1200" dirty="0">
              <a:solidFill>
                <a:srgbClr val="003399"/>
              </a:solidFill>
            </a:endParaRPr>
          </a:p>
        </p:txBody>
      </p:sp>
      <p:pic>
        <p:nvPicPr>
          <p:cNvPr id="1026" name="Picture 2" descr="Pressure response for sensor with interdigital electrodes">
            <a:extLst>
              <a:ext uri="{FF2B5EF4-FFF2-40B4-BE49-F238E27FC236}">
                <a16:creationId xmlns:a16="http://schemas.microsoft.com/office/drawing/2014/main" id="{47840508-9A89-414B-AE47-8FEE35EA656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64080" y="3861068"/>
            <a:ext cx="2938122" cy="2285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36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A61E48-0582-5C41-817A-873207EE6183}"/>
              </a:ext>
            </a:extLst>
          </p:cNvPr>
          <p:cNvSpPr>
            <a:spLocks noGrp="1"/>
          </p:cNvSpPr>
          <p:nvPr>
            <p:ph type="title"/>
          </p:nvPr>
        </p:nvSpPr>
        <p:spPr>
          <a:xfrm>
            <a:off x="275431" y="445294"/>
            <a:ext cx="6674643" cy="580231"/>
          </a:xfrm>
        </p:spPr>
        <p:txBody>
          <a:bodyPr/>
          <a:lstStyle/>
          <a:p>
            <a:r>
              <a:rPr kumimoji="1" lang="en" altLang="zh-CN" sz="2800" dirty="0"/>
              <a:t>Machine Learning</a:t>
            </a:r>
            <a:endParaRPr kumimoji="1" lang="zh-CN" altLang="en-US" sz="2800" dirty="0"/>
          </a:p>
        </p:txBody>
      </p:sp>
      <p:sp>
        <p:nvSpPr>
          <p:cNvPr id="4" name="灯片编号占位符 3">
            <a:extLst>
              <a:ext uri="{FF2B5EF4-FFF2-40B4-BE49-F238E27FC236}">
                <a16:creationId xmlns:a16="http://schemas.microsoft.com/office/drawing/2014/main" id="{8B191F19-45BE-CE44-A83E-EAA3353F448C}"/>
              </a:ext>
            </a:extLst>
          </p:cNvPr>
          <p:cNvSpPr>
            <a:spLocks noGrp="1"/>
          </p:cNvSpPr>
          <p:nvPr>
            <p:ph type="sldNum" sz="quarter" idx="11"/>
          </p:nvPr>
        </p:nvSpPr>
        <p:spPr/>
        <p:txBody>
          <a:bodyPr/>
          <a:lstStyle/>
          <a:p>
            <a:fld id="{FDAFAA84-93FD-4C2C-AE46-F7D42BEF3958}" type="slidenum">
              <a:rPr lang="en-GB" smtClean="0"/>
              <a:pPr/>
              <a:t>6</a:t>
            </a:fld>
            <a:endParaRPr lang="en-GB" sz="1600" dirty="0">
              <a:solidFill>
                <a:schemeClr val="tx1"/>
              </a:solidFill>
            </a:endParaRPr>
          </a:p>
        </p:txBody>
      </p:sp>
      <p:sp>
        <p:nvSpPr>
          <p:cNvPr id="5" name="标题 1">
            <a:extLst>
              <a:ext uri="{FF2B5EF4-FFF2-40B4-BE49-F238E27FC236}">
                <a16:creationId xmlns:a16="http://schemas.microsoft.com/office/drawing/2014/main" id="{D1F7B86F-CCD2-6645-ABC2-B8A08DBD7BE6}"/>
              </a:ext>
            </a:extLst>
          </p:cNvPr>
          <p:cNvSpPr txBox="1">
            <a:spLocks/>
          </p:cNvSpPr>
          <p:nvPr/>
        </p:nvSpPr>
        <p:spPr bwMode="auto">
          <a:xfrm>
            <a:off x="201714" y="3794012"/>
            <a:ext cx="6674643" cy="58023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lvl1pPr algn="l" defTabSz="1014413" rtl="0" fontAlgn="base">
              <a:spcBef>
                <a:spcPct val="0"/>
              </a:spcBef>
              <a:spcAft>
                <a:spcPct val="0"/>
              </a:spcAft>
              <a:defRPr sz="3500" b="1">
                <a:solidFill>
                  <a:srgbClr val="FF6600"/>
                </a:solidFill>
                <a:latin typeface="+mj-lt"/>
                <a:ea typeface="+mj-ea"/>
                <a:cs typeface="+mj-cs"/>
              </a:defRPr>
            </a:lvl1pPr>
            <a:lvl2pPr algn="l" defTabSz="1014413" rtl="0" fontAlgn="base">
              <a:spcBef>
                <a:spcPct val="0"/>
              </a:spcBef>
              <a:spcAft>
                <a:spcPct val="0"/>
              </a:spcAft>
              <a:defRPr sz="3500" b="1">
                <a:solidFill>
                  <a:srgbClr val="FF6600"/>
                </a:solidFill>
                <a:latin typeface="Arial" charset="0"/>
              </a:defRPr>
            </a:lvl2pPr>
            <a:lvl3pPr algn="l" defTabSz="1014413" rtl="0" fontAlgn="base">
              <a:spcBef>
                <a:spcPct val="0"/>
              </a:spcBef>
              <a:spcAft>
                <a:spcPct val="0"/>
              </a:spcAft>
              <a:defRPr sz="3500" b="1">
                <a:solidFill>
                  <a:srgbClr val="FF6600"/>
                </a:solidFill>
                <a:latin typeface="Arial" charset="0"/>
              </a:defRPr>
            </a:lvl3pPr>
            <a:lvl4pPr algn="l" defTabSz="1014413" rtl="0" fontAlgn="base">
              <a:spcBef>
                <a:spcPct val="0"/>
              </a:spcBef>
              <a:spcAft>
                <a:spcPct val="0"/>
              </a:spcAft>
              <a:defRPr sz="3500" b="1">
                <a:solidFill>
                  <a:srgbClr val="FF6600"/>
                </a:solidFill>
                <a:latin typeface="Arial" charset="0"/>
              </a:defRPr>
            </a:lvl4pPr>
            <a:lvl5pPr algn="l" defTabSz="1014413" rtl="0" fontAlgn="base">
              <a:spcBef>
                <a:spcPct val="0"/>
              </a:spcBef>
              <a:spcAft>
                <a:spcPct val="0"/>
              </a:spcAft>
              <a:defRPr sz="3500" b="1">
                <a:solidFill>
                  <a:srgbClr val="FF6600"/>
                </a:solidFill>
                <a:latin typeface="Arial" charset="0"/>
              </a:defRPr>
            </a:lvl5pPr>
            <a:lvl6pPr marL="457200" algn="l" defTabSz="1014413" rtl="0" fontAlgn="base">
              <a:spcBef>
                <a:spcPct val="0"/>
              </a:spcBef>
              <a:spcAft>
                <a:spcPct val="0"/>
              </a:spcAft>
              <a:defRPr sz="3500" b="1">
                <a:solidFill>
                  <a:srgbClr val="FF6600"/>
                </a:solidFill>
                <a:latin typeface="Arial" charset="0"/>
              </a:defRPr>
            </a:lvl6pPr>
            <a:lvl7pPr marL="914400" algn="l" defTabSz="1014413" rtl="0" fontAlgn="base">
              <a:spcBef>
                <a:spcPct val="0"/>
              </a:spcBef>
              <a:spcAft>
                <a:spcPct val="0"/>
              </a:spcAft>
              <a:defRPr sz="3500" b="1">
                <a:solidFill>
                  <a:srgbClr val="FF6600"/>
                </a:solidFill>
                <a:latin typeface="Arial" charset="0"/>
              </a:defRPr>
            </a:lvl7pPr>
            <a:lvl8pPr marL="1371600" algn="l" defTabSz="1014413" rtl="0" fontAlgn="base">
              <a:spcBef>
                <a:spcPct val="0"/>
              </a:spcBef>
              <a:spcAft>
                <a:spcPct val="0"/>
              </a:spcAft>
              <a:defRPr sz="3500" b="1">
                <a:solidFill>
                  <a:srgbClr val="FF6600"/>
                </a:solidFill>
                <a:latin typeface="Arial" charset="0"/>
              </a:defRPr>
            </a:lvl8pPr>
            <a:lvl9pPr marL="1828800" algn="l" defTabSz="1014413" rtl="0" fontAlgn="base">
              <a:spcBef>
                <a:spcPct val="0"/>
              </a:spcBef>
              <a:spcAft>
                <a:spcPct val="0"/>
              </a:spcAft>
              <a:defRPr sz="3500" b="1">
                <a:solidFill>
                  <a:srgbClr val="FF6600"/>
                </a:solidFill>
                <a:latin typeface="Arial" charset="0"/>
              </a:defRPr>
            </a:lvl9pPr>
          </a:lstStyle>
          <a:p>
            <a:pPr eaLnBrk="1" hangingPunct="1"/>
            <a:r>
              <a:rPr kumimoji="1" lang="en-US" altLang="zh-CN" sz="2800" kern="0" dirty="0"/>
              <a:t>Artificial Intelligence of Thighs (AIoT)</a:t>
            </a:r>
            <a:endParaRPr kumimoji="1" lang="zh-CN" altLang="en-US" sz="2800" kern="0" dirty="0"/>
          </a:p>
        </p:txBody>
      </p:sp>
      <p:pic>
        <p:nvPicPr>
          <p:cNvPr id="3076" name="Picture 4" descr="Applications of Machine Learning - Javatpoint">
            <a:extLst>
              <a:ext uri="{FF2B5EF4-FFF2-40B4-BE49-F238E27FC236}">
                <a16:creationId xmlns:a16="http://schemas.microsoft.com/office/drawing/2014/main" id="{D6F8E098-7E0B-1B40-AE01-45E2C089982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33431" y="1149725"/>
            <a:ext cx="2743201" cy="235194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412A5C67-E99B-4D41-865D-F74629D48603}"/>
              </a:ext>
            </a:extLst>
          </p:cNvPr>
          <p:cNvPicPr>
            <a:picLocks noChangeAspect="1"/>
          </p:cNvPicPr>
          <p:nvPr/>
        </p:nvPicPr>
        <p:blipFill>
          <a:blip r:embed="rId3"/>
          <a:stretch>
            <a:fillRect/>
          </a:stretch>
        </p:blipFill>
        <p:spPr>
          <a:xfrm>
            <a:off x="7212114" y="3762074"/>
            <a:ext cx="2738235" cy="1938992"/>
          </a:xfrm>
          <a:prstGeom prst="rect">
            <a:avLst/>
          </a:prstGeom>
        </p:spPr>
      </p:pic>
      <p:sp>
        <p:nvSpPr>
          <p:cNvPr id="6" name="文本框 5">
            <a:extLst>
              <a:ext uri="{FF2B5EF4-FFF2-40B4-BE49-F238E27FC236}">
                <a16:creationId xmlns:a16="http://schemas.microsoft.com/office/drawing/2014/main" id="{93D23CBA-0D6D-F04F-9E98-495228D3634E}"/>
              </a:ext>
            </a:extLst>
          </p:cNvPr>
          <p:cNvSpPr txBox="1"/>
          <p:nvPr/>
        </p:nvSpPr>
        <p:spPr>
          <a:xfrm>
            <a:off x="302344" y="4465284"/>
            <a:ext cx="6107207" cy="1323439"/>
          </a:xfrm>
          <a:prstGeom prst="rect">
            <a:avLst/>
          </a:prstGeom>
          <a:noFill/>
        </p:spPr>
        <p:txBody>
          <a:bodyPr wrap="square" rtlCol="0">
            <a:spAutoFit/>
          </a:bodyPr>
          <a:lstStyle/>
          <a:p>
            <a:r>
              <a:rPr lang="en" altLang="zh-CN" sz="2000" dirty="0">
                <a:solidFill>
                  <a:srgbClr val="003399"/>
                </a:solidFill>
              </a:rPr>
              <a:t>The Internet of Things (IoT) is a technology helping us to reimagine daily life, but artificial intelligence (AI) is the real driving force behind the IoT’s full potential [5].</a:t>
            </a:r>
          </a:p>
          <a:p>
            <a:endParaRPr kumimoji="1" lang="zh-CN" altLang="en-US" sz="2000" dirty="0">
              <a:solidFill>
                <a:srgbClr val="003399"/>
              </a:solidFill>
            </a:endParaRPr>
          </a:p>
        </p:txBody>
      </p:sp>
      <p:sp>
        <p:nvSpPr>
          <p:cNvPr id="7" name="文本框 6">
            <a:extLst>
              <a:ext uri="{FF2B5EF4-FFF2-40B4-BE49-F238E27FC236}">
                <a16:creationId xmlns:a16="http://schemas.microsoft.com/office/drawing/2014/main" id="{4E59FE82-913B-2849-9612-7BBC675CB0C4}"/>
              </a:ext>
            </a:extLst>
          </p:cNvPr>
          <p:cNvSpPr txBox="1"/>
          <p:nvPr/>
        </p:nvSpPr>
        <p:spPr>
          <a:xfrm>
            <a:off x="234129" y="1285931"/>
            <a:ext cx="7010400" cy="2862322"/>
          </a:xfrm>
          <a:prstGeom prst="rect">
            <a:avLst/>
          </a:prstGeom>
          <a:noFill/>
        </p:spPr>
        <p:txBody>
          <a:bodyPr wrap="square" rtlCol="0">
            <a:spAutoFit/>
          </a:bodyPr>
          <a:lstStyle/>
          <a:p>
            <a:r>
              <a:rPr lang="en" altLang="zh-CN" sz="2000" dirty="0">
                <a:solidFill>
                  <a:srgbClr val="003399"/>
                </a:solidFill>
              </a:rPr>
              <a:t>Machine learning, as an emerging technology [1], has strong potential to extract subtle differences and processing complex data in different applications: gesture recognition[2], healthcare diagnose[3], ﻿keystroke dynamics identification[4], etc.</a:t>
            </a:r>
          </a:p>
          <a:p>
            <a:endParaRPr lang="en" altLang="zh-CN" sz="2000" dirty="0">
              <a:solidFill>
                <a:srgbClr val="003399"/>
              </a:solidFill>
            </a:endParaRPr>
          </a:p>
          <a:p>
            <a:r>
              <a:rPr lang="en" altLang="zh-CN" sz="2000" dirty="0">
                <a:solidFill>
                  <a:srgbClr val="003399"/>
                </a:solidFill>
              </a:rPr>
              <a:t>Thus, machine learning is a perfect solution for recognizing different postures and producing medical analysis in this project.</a:t>
            </a:r>
          </a:p>
          <a:p>
            <a:endParaRPr lang="en" altLang="zh-CN" sz="2000" dirty="0">
              <a:solidFill>
                <a:srgbClr val="003399"/>
              </a:solidFill>
            </a:endParaRPr>
          </a:p>
          <a:p>
            <a:endParaRPr kumimoji="1" lang="zh-CN" altLang="en-US" sz="2000" dirty="0">
              <a:solidFill>
                <a:srgbClr val="003399"/>
              </a:solidFill>
            </a:endParaRPr>
          </a:p>
        </p:txBody>
      </p:sp>
      <p:sp>
        <p:nvSpPr>
          <p:cNvPr id="14" name="文本框 13">
            <a:extLst>
              <a:ext uri="{FF2B5EF4-FFF2-40B4-BE49-F238E27FC236}">
                <a16:creationId xmlns:a16="http://schemas.microsoft.com/office/drawing/2014/main" id="{5414795C-FE6B-7A4E-8405-4154E8B3013E}"/>
              </a:ext>
            </a:extLst>
          </p:cNvPr>
          <p:cNvSpPr txBox="1"/>
          <p:nvPr/>
        </p:nvSpPr>
        <p:spPr>
          <a:xfrm>
            <a:off x="157798" y="5786848"/>
            <a:ext cx="9994265" cy="1615827"/>
          </a:xfrm>
          <a:prstGeom prst="rect">
            <a:avLst/>
          </a:prstGeom>
          <a:noFill/>
        </p:spPr>
        <p:txBody>
          <a:bodyPr wrap="square" rtlCol="0">
            <a:spAutoFit/>
          </a:bodyPr>
          <a:lstStyle/>
          <a:p>
            <a:r>
              <a:rPr lang="en" altLang="zh-CN" sz="1100" dirty="0">
                <a:solidFill>
                  <a:srgbClr val="003399"/>
                </a:solidFill>
              </a:rPr>
              <a:t>[1] </a:t>
            </a:r>
            <a:r>
              <a:rPr lang="en" altLang="zh-CN" sz="1100" dirty="0" err="1">
                <a:solidFill>
                  <a:srgbClr val="003399"/>
                </a:solidFill>
              </a:rPr>
              <a:t>Sidiropoulos</a:t>
            </a:r>
            <a:r>
              <a:rPr lang="en" altLang="zh-CN" sz="1100" dirty="0">
                <a:solidFill>
                  <a:srgbClr val="003399"/>
                </a:solidFill>
              </a:rPr>
              <a:t>, Nicholas D., et al. "Tensor decomposition for signal processing and machine learning." </a:t>
            </a:r>
            <a:r>
              <a:rPr lang="en" altLang="zh-CN" sz="1100" i="1" dirty="0">
                <a:solidFill>
                  <a:srgbClr val="003399"/>
                </a:solidFill>
              </a:rPr>
              <a:t>IEEE Transactions on Signal Processing</a:t>
            </a:r>
            <a:r>
              <a:rPr lang="en" altLang="zh-CN" sz="1100" dirty="0">
                <a:solidFill>
                  <a:srgbClr val="003399"/>
                </a:solidFill>
              </a:rPr>
              <a:t> 65.13 (2017): 3551-3582.</a:t>
            </a:r>
          </a:p>
          <a:p>
            <a:r>
              <a:rPr lang="en" altLang="zh-CN" sz="1100" dirty="0">
                <a:solidFill>
                  <a:srgbClr val="003399"/>
                </a:solidFill>
              </a:rPr>
              <a:t>[2] F. Wen </a:t>
            </a:r>
            <a:r>
              <a:rPr lang="en" altLang="zh-CN" sz="1100" i="1" dirty="0">
                <a:solidFill>
                  <a:srgbClr val="003399"/>
                </a:solidFill>
              </a:rPr>
              <a:t>et al.</a:t>
            </a:r>
            <a:r>
              <a:rPr lang="en" altLang="zh-CN" sz="1100" dirty="0">
                <a:solidFill>
                  <a:srgbClr val="003399"/>
                </a:solidFill>
              </a:rPr>
              <a:t>, “Machine Learning Glove Using Self-Powered Conductive Superhydrophobic Triboelectric Textile for Gesture Recognition in VR/AR Applications,” </a:t>
            </a:r>
            <a:r>
              <a:rPr lang="en" altLang="zh-CN" sz="1100" i="1" dirty="0">
                <a:solidFill>
                  <a:srgbClr val="003399"/>
                </a:solidFill>
              </a:rPr>
              <a:t>Adv. Sci.</a:t>
            </a:r>
            <a:r>
              <a:rPr lang="en" altLang="zh-CN" sz="1100" dirty="0">
                <a:solidFill>
                  <a:srgbClr val="003399"/>
                </a:solidFill>
              </a:rPr>
              <a:t>, vol. 7, no. 14, pp. 1–15, 2020, </a:t>
            </a:r>
            <a:r>
              <a:rPr lang="en" altLang="zh-CN" sz="1100" dirty="0" err="1">
                <a:solidFill>
                  <a:srgbClr val="003399"/>
                </a:solidFill>
              </a:rPr>
              <a:t>doi</a:t>
            </a:r>
            <a:r>
              <a:rPr lang="en" altLang="zh-CN" sz="1100" dirty="0">
                <a:solidFill>
                  <a:srgbClr val="003399"/>
                </a:solidFill>
              </a:rPr>
              <a:t>: 10.1002/advs.202000261.</a:t>
            </a:r>
          </a:p>
          <a:p>
            <a:r>
              <a:rPr lang="en" altLang="zh-CN" sz="1100" dirty="0">
                <a:solidFill>
                  <a:srgbClr val="003399"/>
                </a:solidFill>
              </a:rPr>
              <a:t>[3] J. Zhu, Z. Ren, and C. Lee, “Toward Healthcare Diagnoses by Machine- Learning-Enabled Volatile Organic Compound </a:t>
            </a:r>
            <a:r>
              <a:rPr lang="en" altLang="zh-CN" sz="1100" dirty="0" err="1">
                <a:solidFill>
                  <a:srgbClr val="003399"/>
                </a:solidFill>
              </a:rPr>
              <a:t>Identi</a:t>
            </a:r>
            <a:r>
              <a:rPr lang="en" altLang="zh-CN" sz="1100" dirty="0">
                <a:solidFill>
                  <a:srgbClr val="003399"/>
                </a:solidFill>
              </a:rPr>
              <a:t> fi cation,” 2020, </a:t>
            </a:r>
            <a:r>
              <a:rPr lang="en" altLang="zh-CN" sz="1100" dirty="0" err="1">
                <a:solidFill>
                  <a:srgbClr val="003399"/>
                </a:solidFill>
              </a:rPr>
              <a:t>doi</a:t>
            </a:r>
            <a:r>
              <a:rPr lang="en" altLang="zh-CN" sz="1100" dirty="0">
                <a:solidFill>
                  <a:srgbClr val="003399"/>
                </a:solidFill>
              </a:rPr>
              <a:t>: 10.1021/acsnano.0c07464.</a:t>
            </a:r>
          </a:p>
          <a:p>
            <a:r>
              <a:rPr lang="en-GB" altLang="zh-CN" sz="1100" dirty="0">
                <a:solidFill>
                  <a:srgbClr val="003399"/>
                </a:solidFill>
              </a:rPr>
              <a:t>[4] </a:t>
            </a:r>
            <a:r>
              <a:rPr lang="en" altLang="zh-CN" sz="1100" dirty="0">
                <a:solidFill>
                  <a:srgbClr val="003399"/>
                </a:solidFill>
              </a:rPr>
              <a:t>G. Zhao </a:t>
            </a:r>
            <a:r>
              <a:rPr lang="en" altLang="zh-CN" sz="1100" i="1" dirty="0">
                <a:solidFill>
                  <a:srgbClr val="003399"/>
                </a:solidFill>
              </a:rPr>
              <a:t>et al.</a:t>
            </a:r>
            <a:r>
              <a:rPr lang="en" altLang="zh-CN" sz="1100" dirty="0">
                <a:solidFill>
                  <a:srgbClr val="003399"/>
                </a:solidFill>
              </a:rPr>
              <a:t>, “Keystroke Dynamics Identification Based on Triboelectric Nanogenerator for Intelligent Keyboard Using Deep Learning Method,” </a:t>
            </a:r>
            <a:r>
              <a:rPr lang="en" altLang="zh-CN" sz="1100" i="1" dirty="0">
                <a:solidFill>
                  <a:srgbClr val="003399"/>
                </a:solidFill>
              </a:rPr>
              <a:t>Adv. Mater. Technol.</a:t>
            </a:r>
            <a:r>
              <a:rPr lang="en" altLang="zh-CN" sz="1100" dirty="0">
                <a:solidFill>
                  <a:srgbClr val="003399"/>
                </a:solidFill>
              </a:rPr>
              <a:t>, vol. 4, no. 1, Jan. 2019, </a:t>
            </a:r>
            <a:r>
              <a:rPr lang="en" altLang="zh-CN" sz="1100" dirty="0" err="1">
                <a:solidFill>
                  <a:srgbClr val="003399"/>
                </a:solidFill>
              </a:rPr>
              <a:t>doi</a:t>
            </a:r>
            <a:r>
              <a:rPr lang="en" altLang="zh-CN" sz="1100" dirty="0">
                <a:solidFill>
                  <a:srgbClr val="003399"/>
                </a:solidFill>
              </a:rPr>
              <a:t>: 10.1002/admt.201800167.</a:t>
            </a:r>
            <a:endParaRPr lang="en-GB" altLang="zh-CN" sz="1100" dirty="0">
              <a:solidFill>
                <a:srgbClr val="003399"/>
              </a:solidFill>
            </a:endParaRPr>
          </a:p>
          <a:p>
            <a:r>
              <a:rPr kumimoji="1" lang="en" altLang="zh-CN" sz="1100" dirty="0">
                <a:solidFill>
                  <a:srgbClr val="003399"/>
                </a:solidFill>
              </a:rPr>
              <a:t>[5] Luo, Chunjie, et al. "</a:t>
            </a:r>
            <a:r>
              <a:rPr kumimoji="1" lang="en" altLang="zh-CN" sz="1100" dirty="0" err="1">
                <a:solidFill>
                  <a:srgbClr val="003399"/>
                </a:solidFill>
              </a:rPr>
              <a:t>AIoT</a:t>
            </a:r>
            <a:r>
              <a:rPr kumimoji="1" lang="en" altLang="zh-CN" sz="1100" dirty="0">
                <a:solidFill>
                  <a:srgbClr val="003399"/>
                </a:solidFill>
              </a:rPr>
              <a:t> bench: towards comprehensive benchmarking mobile and embedded device intelligence." International Symposium on Benchmarking, Measuring and Optimization. Springer, Cham, 2018.</a:t>
            </a:r>
            <a:endParaRPr kumimoji="1" lang="zh-CN" altLang="en-US" sz="1100" dirty="0">
              <a:solidFill>
                <a:srgbClr val="003399"/>
              </a:solidFill>
            </a:endParaRPr>
          </a:p>
        </p:txBody>
      </p:sp>
    </p:spTree>
    <p:extLst>
      <p:ext uri="{BB962C8B-B14F-4D97-AF65-F5344CB8AC3E}">
        <p14:creationId xmlns:p14="http://schemas.microsoft.com/office/powerpoint/2010/main" val="3457131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EE7B6-070E-4A71-863E-97EA2A58BF85}"/>
              </a:ext>
            </a:extLst>
          </p:cNvPr>
          <p:cNvSpPr>
            <a:spLocks noGrp="1"/>
          </p:cNvSpPr>
          <p:nvPr>
            <p:ph type="ctrTitle"/>
          </p:nvPr>
        </p:nvSpPr>
        <p:spPr/>
        <p:txBody>
          <a:bodyPr/>
          <a:lstStyle/>
          <a:p>
            <a:r>
              <a:rPr lang="en-US" altLang="zh-CN" sz="4400" dirty="0"/>
              <a:t>2. Problem Statement</a:t>
            </a:r>
            <a:endParaRPr lang="zh-CN" altLang="en-US" sz="4400" dirty="0"/>
          </a:p>
        </p:txBody>
      </p:sp>
    </p:spTree>
    <p:extLst>
      <p:ext uri="{BB962C8B-B14F-4D97-AF65-F5344CB8AC3E}">
        <p14:creationId xmlns:p14="http://schemas.microsoft.com/office/powerpoint/2010/main" val="1272032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A575C4-3C04-FE4A-88A1-FAFFA08D78C0}"/>
              </a:ext>
            </a:extLst>
          </p:cNvPr>
          <p:cNvSpPr>
            <a:spLocks noGrp="1"/>
          </p:cNvSpPr>
          <p:nvPr>
            <p:ph type="title"/>
          </p:nvPr>
        </p:nvSpPr>
        <p:spPr>
          <a:xfrm>
            <a:off x="351631" y="369094"/>
            <a:ext cx="7237412" cy="817845"/>
          </a:xfrm>
        </p:spPr>
        <p:txBody>
          <a:bodyPr/>
          <a:lstStyle/>
          <a:p>
            <a:r>
              <a:rPr kumimoji="1" lang="en-US" altLang="zh-CN" dirty="0"/>
              <a:t>Problem Statement</a:t>
            </a:r>
            <a:endParaRPr kumimoji="1" lang="zh-CN" altLang="en-US" dirty="0"/>
          </a:p>
        </p:txBody>
      </p:sp>
      <p:sp>
        <p:nvSpPr>
          <p:cNvPr id="4" name="灯片编号占位符 3">
            <a:extLst>
              <a:ext uri="{FF2B5EF4-FFF2-40B4-BE49-F238E27FC236}">
                <a16:creationId xmlns:a16="http://schemas.microsoft.com/office/drawing/2014/main" id="{9381415E-6494-FD47-A51D-001C84801ACB}"/>
              </a:ext>
            </a:extLst>
          </p:cNvPr>
          <p:cNvSpPr>
            <a:spLocks noGrp="1"/>
          </p:cNvSpPr>
          <p:nvPr>
            <p:ph type="sldNum" sz="quarter" idx="11"/>
          </p:nvPr>
        </p:nvSpPr>
        <p:spPr/>
        <p:txBody>
          <a:bodyPr/>
          <a:lstStyle/>
          <a:p>
            <a:fld id="{FDAFAA84-93FD-4C2C-AE46-F7D42BEF3958}" type="slidenum">
              <a:rPr lang="en-GB" smtClean="0"/>
              <a:pPr/>
              <a:t>8</a:t>
            </a:fld>
            <a:endParaRPr lang="en-GB" sz="1600" dirty="0">
              <a:solidFill>
                <a:schemeClr val="tx1"/>
              </a:solidFill>
            </a:endParaRPr>
          </a:p>
        </p:txBody>
      </p:sp>
      <p:sp>
        <p:nvSpPr>
          <p:cNvPr id="7" name="文本框 6">
            <a:extLst>
              <a:ext uri="{FF2B5EF4-FFF2-40B4-BE49-F238E27FC236}">
                <a16:creationId xmlns:a16="http://schemas.microsoft.com/office/drawing/2014/main" id="{57E81EB8-5D6F-1842-9D60-27C01FEC2001}"/>
              </a:ext>
            </a:extLst>
          </p:cNvPr>
          <p:cNvSpPr txBox="1"/>
          <p:nvPr/>
        </p:nvSpPr>
        <p:spPr>
          <a:xfrm>
            <a:off x="329189" y="1186939"/>
            <a:ext cx="8682185" cy="1200329"/>
          </a:xfrm>
          <a:prstGeom prst="rect">
            <a:avLst/>
          </a:prstGeom>
          <a:noFill/>
        </p:spPr>
        <p:txBody>
          <a:bodyPr wrap="none" rtlCol="0">
            <a:spAutoFit/>
          </a:bodyPr>
          <a:lstStyle/>
          <a:p>
            <a:pPr marL="457200" indent="-457200">
              <a:buAutoNum type="arabicPeriod"/>
            </a:pPr>
            <a:r>
              <a:rPr kumimoji="1" lang="en-US" altLang="zh-CN" dirty="0">
                <a:solidFill>
                  <a:srgbClr val="003399"/>
                </a:solidFill>
              </a:rPr>
              <a:t>Fabricate an E-Vest with sensors for AIS patients.</a:t>
            </a:r>
          </a:p>
          <a:p>
            <a:pPr marL="457200" indent="-457200">
              <a:buAutoNum type="arabicPeriod"/>
            </a:pPr>
            <a:r>
              <a:rPr kumimoji="1" lang="en-US" altLang="zh-CN" dirty="0">
                <a:solidFill>
                  <a:srgbClr val="003399"/>
                </a:solidFill>
              </a:rPr>
              <a:t>Implement posture recognition via machine learning</a:t>
            </a:r>
          </a:p>
          <a:p>
            <a:pPr marL="457200" indent="-457200">
              <a:buAutoNum type="arabicPeriod"/>
            </a:pPr>
            <a:r>
              <a:rPr kumimoji="1" lang="en-US" altLang="zh-CN" dirty="0">
                <a:solidFill>
                  <a:srgbClr val="003399"/>
                </a:solidFill>
              </a:rPr>
              <a:t>Provide a closed-loop solution to therapy for patients and doctors</a:t>
            </a:r>
            <a:endParaRPr kumimoji="1" lang="zh-CN" altLang="en-US" dirty="0">
              <a:solidFill>
                <a:srgbClr val="003399"/>
              </a:solidFill>
            </a:endParaRPr>
          </a:p>
        </p:txBody>
      </p:sp>
      <p:pic>
        <p:nvPicPr>
          <p:cNvPr id="9" name="图片 8">
            <a:extLst>
              <a:ext uri="{FF2B5EF4-FFF2-40B4-BE49-F238E27FC236}">
                <a16:creationId xmlns:a16="http://schemas.microsoft.com/office/drawing/2014/main" id="{DB04C9D8-9F6B-F948-B680-89F06A00F098}"/>
              </a:ext>
            </a:extLst>
          </p:cNvPr>
          <p:cNvPicPr>
            <a:picLocks noChangeAspect="1"/>
          </p:cNvPicPr>
          <p:nvPr/>
        </p:nvPicPr>
        <p:blipFill>
          <a:blip r:embed="rId2"/>
          <a:stretch>
            <a:fillRect/>
          </a:stretch>
        </p:blipFill>
        <p:spPr>
          <a:xfrm>
            <a:off x="329189" y="2544528"/>
            <a:ext cx="8673955" cy="4314962"/>
          </a:xfrm>
          <a:prstGeom prst="rect">
            <a:avLst/>
          </a:prstGeom>
        </p:spPr>
      </p:pic>
    </p:spTree>
    <p:extLst>
      <p:ext uri="{BB962C8B-B14F-4D97-AF65-F5344CB8AC3E}">
        <p14:creationId xmlns:p14="http://schemas.microsoft.com/office/powerpoint/2010/main" val="4123693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DEFCD-D415-0E49-8741-639808289970}"/>
              </a:ext>
            </a:extLst>
          </p:cNvPr>
          <p:cNvSpPr>
            <a:spLocks noGrp="1"/>
          </p:cNvSpPr>
          <p:nvPr>
            <p:ph type="title"/>
          </p:nvPr>
        </p:nvSpPr>
        <p:spPr>
          <a:xfrm>
            <a:off x="611188" y="521494"/>
            <a:ext cx="7237412" cy="504031"/>
          </a:xfrm>
        </p:spPr>
        <p:txBody>
          <a:bodyPr/>
          <a:lstStyle/>
          <a:p>
            <a:r>
              <a:rPr kumimoji="1" lang="en-US" altLang="zh-CN" dirty="0"/>
              <a:t>Project Structure</a:t>
            </a:r>
            <a:endParaRPr kumimoji="1" lang="zh-CN" altLang="en-US" dirty="0"/>
          </a:p>
        </p:txBody>
      </p:sp>
      <p:sp>
        <p:nvSpPr>
          <p:cNvPr id="4" name="灯片编号占位符 3">
            <a:extLst>
              <a:ext uri="{FF2B5EF4-FFF2-40B4-BE49-F238E27FC236}">
                <a16:creationId xmlns:a16="http://schemas.microsoft.com/office/drawing/2014/main" id="{D03108E8-C2BB-B245-A35B-CFBCBD3920B2}"/>
              </a:ext>
            </a:extLst>
          </p:cNvPr>
          <p:cNvSpPr>
            <a:spLocks noGrp="1"/>
          </p:cNvSpPr>
          <p:nvPr>
            <p:ph type="sldNum" sz="quarter" idx="11"/>
          </p:nvPr>
        </p:nvSpPr>
        <p:spPr/>
        <p:txBody>
          <a:bodyPr/>
          <a:lstStyle/>
          <a:p>
            <a:fld id="{FDAFAA84-93FD-4C2C-AE46-F7D42BEF3958}" type="slidenum">
              <a:rPr lang="en-GB" smtClean="0"/>
              <a:pPr/>
              <a:t>9</a:t>
            </a:fld>
            <a:endParaRPr lang="en-GB" sz="1600" dirty="0">
              <a:solidFill>
                <a:schemeClr val="tx1"/>
              </a:solidFill>
            </a:endParaRPr>
          </a:p>
        </p:txBody>
      </p:sp>
      <p:pic>
        <p:nvPicPr>
          <p:cNvPr id="8" name="图片 7">
            <a:extLst>
              <a:ext uri="{FF2B5EF4-FFF2-40B4-BE49-F238E27FC236}">
                <a16:creationId xmlns:a16="http://schemas.microsoft.com/office/drawing/2014/main" id="{06F9DB04-360A-5140-97B5-4817F72211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3031" y="1512094"/>
            <a:ext cx="10192819" cy="5065965"/>
          </a:xfrm>
          <a:prstGeom prst="rect">
            <a:avLst/>
          </a:prstGeom>
        </p:spPr>
      </p:pic>
    </p:spTree>
    <p:extLst>
      <p:ext uri="{BB962C8B-B14F-4D97-AF65-F5344CB8AC3E}">
        <p14:creationId xmlns:p14="http://schemas.microsoft.com/office/powerpoint/2010/main" val="1010292403"/>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32703</TotalTime>
  <Words>2212</Words>
  <Application>Microsoft Macintosh PowerPoint</Application>
  <PresentationFormat>自定义</PresentationFormat>
  <Paragraphs>200</Paragraphs>
  <Slides>32</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Arial</vt:lpstr>
      <vt:lpstr>Helvetica</vt:lpstr>
      <vt:lpstr>Helvetica Neue</vt:lpstr>
      <vt:lpstr>Helvetica Neue Light</vt:lpstr>
      <vt:lpstr>Times</vt:lpstr>
      <vt:lpstr>Times New Roman</vt:lpstr>
      <vt:lpstr>Blank</vt:lpstr>
      <vt:lpstr>PowerPoint 演示文稿</vt:lpstr>
      <vt:lpstr>1. Project Background</vt:lpstr>
      <vt:lpstr>Adolescent Idiopathic Scoliosis</vt:lpstr>
      <vt:lpstr>Triboelectric Nanogenerator</vt:lpstr>
      <vt:lpstr>PowerPoint 演示文稿</vt:lpstr>
      <vt:lpstr>Machine Learning</vt:lpstr>
      <vt:lpstr>2. Problem Statement</vt:lpstr>
      <vt:lpstr>Problem Statement</vt:lpstr>
      <vt:lpstr>Project Structure</vt:lpstr>
      <vt:lpstr>3. Front-End Design</vt:lpstr>
      <vt:lpstr>1. 3D-Printed Vest [1]</vt:lpstr>
      <vt:lpstr>2. Triboelectric Sensor </vt:lpstr>
      <vt:lpstr>2. Triboelectric Sensor </vt:lpstr>
      <vt:lpstr>2. Triboelectric Sensor </vt:lpstr>
      <vt:lpstr>2. Triboelectric Sensor </vt:lpstr>
      <vt:lpstr>3. Sensing Distribution</vt:lpstr>
      <vt:lpstr>3. Sensor Distribution</vt:lpstr>
      <vt:lpstr>4. BLE Module</vt:lpstr>
      <vt:lpstr>4. Back-End Design</vt:lpstr>
      <vt:lpstr>1. NUS Medical Care App</vt:lpstr>
      <vt:lpstr>2. BLE Communication</vt:lpstr>
      <vt:lpstr>3. Firebase Database</vt:lpstr>
      <vt:lpstr>4. Data Acquisition</vt:lpstr>
      <vt:lpstr>5. Machine Learning</vt:lpstr>
      <vt:lpstr>5. Machine Learning</vt:lpstr>
      <vt:lpstr>5. Machine Learning</vt:lpstr>
      <vt:lpstr>5. Machine Learning</vt:lpstr>
      <vt:lpstr>5. Machine Learning</vt:lpstr>
      <vt:lpstr>6. Medical Auxiliary Analysis Platform</vt:lpstr>
      <vt:lpstr>5. Conclusions</vt:lpstr>
      <vt:lpstr>Conclusions</vt:lpstr>
      <vt:lpstr>Thank you! Q&amp;A</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PowerPC</dc:creator>
  <cp:lastModifiedBy>樊 高一格</cp:lastModifiedBy>
  <cp:revision>356</cp:revision>
  <cp:lastPrinted>2002-11-20T02:08:40Z</cp:lastPrinted>
  <dcterms:created xsi:type="dcterms:W3CDTF">2001-10-04T11:39:11Z</dcterms:created>
  <dcterms:modified xsi:type="dcterms:W3CDTF">2022-04-17T11:44:59Z</dcterms:modified>
</cp:coreProperties>
</file>